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98"/>
  </p:notesMasterIdLst>
  <p:sldIdLst>
    <p:sldId id="289" r:id="rId6"/>
    <p:sldId id="403" r:id="rId7"/>
    <p:sldId id="377" r:id="rId8"/>
    <p:sldId id="378" r:id="rId9"/>
    <p:sldId id="400" r:id="rId10"/>
    <p:sldId id="379" r:id="rId11"/>
    <p:sldId id="396" r:id="rId12"/>
    <p:sldId id="506" r:id="rId13"/>
    <p:sldId id="496" r:id="rId14"/>
    <p:sldId id="498" r:id="rId15"/>
    <p:sldId id="499" r:id="rId16"/>
    <p:sldId id="500" r:id="rId17"/>
    <p:sldId id="502" r:id="rId18"/>
    <p:sldId id="501" r:id="rId19"/>
    <p:sldId id="504" r:id="rId20"/>
    <p:sldId id="517" r:id="rId21"/>
    <p:sldId id="507" r:id="rId22"/>
    <p:sldId id="509" r:id="rId23"/>
    <p:sldId id="481" r:id="rId24"/>
    <p:sldId id="510" r:id="rId25"/>
    <p:sldId id="485" r:id="rId26"/>
    <p:sldId id="511" r:id="rId27"/>
    <p:sldId id="486" r:id="rId28"/>
    <p:sldId id="512" r:id="rId29"/>
    <p:sldId id="488" r:id="rId30"/>
    <p:sldId id="513" r:id="rId31"/>
    <p:sldId id="490" r:id="rId32"/>
    <p:sldId id="514" r:id="rId33"/>
    <p:sldId id="489" r:id="rId34"/>
    <p:sldId id="472" r:id="rId35"/>
    <p:sldId id="473" r:id="rId36"/>
    <p:sldId id="515" r:id="rId37"/>
    <p:sldId id="493" r:id="rId38"/>
    <p:sldId id="476" r:id="rId39"/>
    <p:sldId id="505" r:id="rId40"/>
    <p:sldId id="516" r:id="rId41"/>
    <p:sldId id="492" r:id="rId42"/>
    <p:sldId id="491" r:id="rId43"/>
    <p:sldId id="437" r:id="rId44"/>
    <p:sldId id="319" r:id="rId45"/>
    <p:sldId id="406" r:id="rId46"/>
    <p:sldId id="404" r:id="rId47"/>
    <p:sldId id="405" r:id="rId48"/>
    <p:sldId id="407" r:id="rId49"/>
    <p:sldId id="408" r:id="rId50"/>
    <p:sldId id="438" r:id="rId51"/>
    <p:sldId id="418" r:id="rId52"/>
    <p:sldId id="419" r:id="rId53"/>
    <p:sldId id="420" r:id="rId54"/>
    <p:sldId id="421" r:id="rId55"/>
    <p:sldId id="422" r:id="rId56"/>
    <p:sldId id="423" r:id="rId57"/>
    <p:sldId id="439" r:id="rId58"/>
    <p:sldId id="409" r:id="rId59"/>
    <p:sldId id="322" r:id="rId60"/>
    <p:sldId id="412" r:id="rId61"/>
    <p:sldId id="434" r:id="rId62"/>
    <p:sldId id="414" r:id="rId63"/>
    <p:sldId id="415" r:id="rId64"/>
    <p:sldId id="348" r:id="rId65"/>
    <p:sldId id="440" r:id="rId66"/>
    <p:sldId id="424" r:id="rId67"/>
    <p:sldId id="426" r:id="rId68"/>
    <p:sldId id="427" r:id="rId69"/>
    <p:sldId id="428" r:id="rId70"/>
    <p:sldId id="429" r:id="rId71"/>
    <p:sldId id="430" r:id="rId72"/>
    <p:sldId id="432" r:id="rId73"/>
    <p:sldId id="441" r:id="rId74"/>
    <p:sldId id="337" r:id="rId75"/>
    <p:sldId id="372" r:id="rId76"/>
    <p:sldId id="442" r:id="rId77"/>
    <p:sldId id="371" r:id="rId78"/>
    <p:sldId id="374" r:id="rId79"/>
    <p:sldId id="305" r:id="rId80"/>
    <p:sldId id="382" r:id="rId81"/>
    <p:sldId id="380" r:id="rId82"/>
    <p:sldId id="508" r:id="rId83"/>
    <p:sldId id="388" r:id="rId84"/>
    <p:sldId id="387" r:id="rId85"/>
    <p:sldId id="398" r:id="rId86"/>
    <p:sldId id="390" r:id="rId87"/>
    <p:sldId id="391" r:id="rId88"/>
    <p:sldId id="392" r:id="rId89"/>
    <p:sldId id="393" r:id="rId90"/>
    <p:sldId id="394" r:id="rId91"/>
    <p:sldId id="395" r:id="rId92"/>
    <p:sldId id="445" r:id="rId93"/>
    <p:sldId id="446" r:id="rId94"/>
    <p:sldId id="447" r:id="rId95"/>
    <p:sldId id="448" r:id="rId96"/>
    <p:sldId id="276" r:id="rId97"/>
  </p:sldIdLst>
  <p:sldSz cx="9144000" cy="6858000" type="screen4x3"/>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B0C144B-2E88-9390-76BA-C8B1FB70F390}" name="Medina Boufekane" initials="MB" userId="S::mbe@recupel.be::724682a9-5570-4e34-8fe7-37edccc820d5" providerId="AD"/>
  <p188:author id="{87F482B8-F2B8-1C1D-0864-00B3B476846A}" name="Anske Allewaert | GoodPlanet Belgium" initials="AA|GB" userId="S::a.allewaert@goodplanet.be::39665255-030a-4689-b522-fb6b10596f6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3F30"/>
    <a:srgbClr val="22B24C"/>
    <a:srgbClr val="FBFDFC"/>
    <a:srgbClr val="0098A8"/>
    <a:srgbClr val="E52B51"/>
    <a:srgbClr val="AFCA15"/>
    <a:srgbClr val="FFFEFF"/>
    <a:srgbClr val="1895CE"/>
    <a:srgbClr val="E8880A"/>
    <a:srgbClr val="28AF8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1262" autoAdjust="0"/>
  </p:normalViewPr>
  <p:slideViewPr>
    <p:cSldViewPr snapToGrid="0" snapToObjects="1">
      <p:cViewPr varScale="1">
        <p:scale>
          <a:sx n="67" d="100"/>
          <a:sy n="67" d="100"/>
        </p:scale>
        <p:origin x="1934" y="5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tableStyles" Target="tableStyles.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microsoft.com/office/2018/10/relationships/authors" Target="author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notesMaster" Target="notesMasters/notesMaster1.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F92E0E-BE89-41A3-B25C-E46941A6DFCE}" type="datetimeFigureOut">
              <a:rPr lang="nl-BE" smtClean="0"/>
              <a:t>12/12/2022</a:t>
            </a:fld>
            <a:endParaRPr lang="nl-BE"/>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A8F59E-7B8D-4735-9CD3-3995AD795B12}" type="slidenum">
              <a:rPr lang="nl-BE" smtClean="0"/>
              <a:t>‹nr.›</a:t>
            </a:fld>
            <a:endParaRPr lang="nl-BE"/>
          </a:p>
        </p:txBody>
      </p:sp>
    </p:spTree>
    <p:extLst>
      <p:ext uri="{BB962C8B-B14F-4D97-AF65-F5344CB8AC3E}">
        <p14:creationId xmlns:p14="http://schemas.microsoft.com/office/powerpoint/2010/main" val="3633339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chromic.eu/"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1</a:t>
            </a:fld>
            <a:endParaRPr lang="nl-BE"/>
          </a:p>
        </p:txBody>
      </p:sp>
    </p:spTree>
    <p:extLst>
      <p:ext uri="{BB962C8B-B14F-4D97-AF65-F5344CB8AC3E}">
        <p14:creationId xmlns:p14="http://schemas.microsoft.com/office/powerpoint/2010/main" val="27163801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36945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1763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13161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24648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48953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8637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Bonne </a:t>
            </a:r>
            <a:r>
              <a:rPr lang="nl-NL" dirty="0" err="1"/>
              <a:t>réponse</a:t>
            </a:r>
            <a:r>
              <a:rPr lang="nl-NL" dirty="0"/>
              <a:t> : C</a:t>
            </a:r>
            <a:endParaRPr lang="en-US" dirty="0"/>
          </a:p>
          <a:p>
            <a:r>
              <a:rPr lang="nl-NL" dirty="0"/>
              <a:t> </a:t>
            </a:r>
            <a:endParaRPr lang="nl-NL" dirty="0">
              <a:ea typeface="Calibri"/>
              <a:cs typeface="Calibri"/>
            </a:endParaRPr>
          </a:p>
          <a:p>
            <a:r>
              <a:rPr lang="nl-NL" dirty="0" err="1"/>
              <a:t>Informations</a:t>
            </a:r>
            <a:r>
              <a:rPr lang="nl-NL" dirty="0"/>
              <a:t> </a:t>
            </a:r>
            <a:r>
              <a:rPr lang="nl-NL" dirty="0" err="1"/>
              <a:t>supplémentaires</a:t>
            </a:r>
            <a:r>
              <a:rPr lang="nl-NL" dirty="0"/>
              <a:t> : Le </a:t>
            </a:r>
            <a:r>
              <a:rPr lang="nl-NL" dirty="0" err="1"/>
              <a:t>fer</a:t>
            </a:r>
            <a:r>
              <a:rPr lang="nl-NL" dirty="0"/>
              <a:t> en </a:t>
            </a:r>
            <a:r>
              <a:rPr lang="nl-NL" dirty="0" err="1"/>
              <a:t>tant</a:t>
            </a:r>
            <a:r>
              <a:rPr lang="nl-NL" dirty="0"/>
              <a:t> </a:t>
            </a:r>
            <a:r>
              <a:rPr lang="nl-NL" dirty="0" err="1"/>
              <a:t>qu'élément</a:t>
            </a:r>
            <a:r>
              <a:rPr lang="nl-NL" dirty="0"/>
              <a:t> </a:t>
            </a:r>
            <a:r>
              <a:rPr lang="nl-NL" dirty="0" err="1"/>
              <a:t>représente</a:t>
            </a:r>
            <a:r>
              <a:rPr lang="nl-NL" dirty="0"/>
              <a:t> </a:t>
            </a:r>
            <a:r>
              <a:rPr lang="nl-NL" dirty="0" err="1"/>
              <a:t>environ</a:t>
            </a:r>
            <a:r>
              <a:rPr lang="nl-NL" dirty="0"/>
              <a:t> </a:t>
            </a:r>
            <a:r>
              <a:rPr lang="nl-NL" dirty="0" err="1"/>
              <a:t>un</a:t>
            </a:r>
            <a:r>
              <a:rPr lang="nl-NL" dirty="0"/>
              <a:t> </a:t>
            </a:r>
            <a:r>
              <a:rPr lang="nl-NL" dirty="0" err="1"/>
              <a:t>tiers</a:t>
            </a:r>
            <a:r>
              <a:rPr lang="nl-NL" dirty="0"/>
              <a:t> du </a:t>
            </a:r>
            <a:r>
              <a:rPr lang="nl-NL" dirty="0" err="1"/>
              <a:t>poids</a:t>
            </a:r>
            <a:r>
              <a:rPr lang="nl-NL" dirty="0"/>
              <a:t> </a:t>
            </a:r>
            <a:r>
              <a:rPr lang="nl-NL" dirty="0" err="1"/>
              <a:t>total</a:t>
            </a:r>
            <a:r>
              <a:rPr lang="nl-NL" dirty="0"/>
              <a:t> </a:t>
            </a:r>
            <a:r>
              <a:rPr lang="nl-NL" b="0" i="0" u="none" strike="noStrike" kern="1200" dirty="0">
                <a:effectLst/>
              </a:rPr>
              <a:t>de </a:t>
            </a:r>
            <a:r>
              <a:rPr lang="nl-NL" dirty="0"/>
              <a:t>la </a:t>
            </a:r>
            <a:r>
              <a:rPr lang="nl-NL" dirty="0" err="1"/>
              <a:t>terre</a:t>
            </a:r>
            <a:r>
              <a:rPr lang="nl-NL" b="0" i="0" u="none" strike="noStrike" kern="1200" dirty="0">
                <a:effectLst/>
              </a:rPr>
              <a:t>. </a:t>
            </a:r>
            <a:r>
              <a:rPr lang="nl-NL" dirty="0" err="1"/>
              <a:t>C'est</a:t>
            </a:r>
            <a:r>
              <a:rPr lang="nl-NL" dirty="0"/>
              <a:t> </a:t>
            </a:r>
            <a:r>
              <a:rPr lang="nl-NL" dirty="0" err="1"/>
              <a:t>parce</a:t>
            </a:r>
            <a:r>
              <a:rPr lang="nl-NL" dirty="0"/>
              <a:t> </a:t>
            </a:r>
            <a:r>
              <a:rPr lang="nl-NL" dirty="0" err="1"/>
              <a:t>qu'il</a:t>
            </a:r>
            <a:r>
              <a:rPr lang="nl-NL" dirty="0"/>
              <a:t> y a beaucoup </a:t>
            </a:r>
            <a:r>
              <a:rPr lang="nl-NL" b="0" i="0" u="none" strike="noStrike" kern="1200" dirty="0">
                <a:effectLst/>
              </a:rPr>
              <a:t>de </a:t>
            </a:r>
            <a:r>
              <a:rPr lang="nl-NL" dirty="0" err="1"/>
              <a:t>fer</a:t>
            </a:r>
            <a:r>
              <a:rPr lang="nl-NL" dirty="0"/>
              <a:t> dans </a:t>
            </a:r>
            <a:r>
              <a:rPr lang="nl-NL" dirty="0" err="1"/>
              <a:t>le</a:t>
            </a:r>
            <a:r>
              <a:rPr lang="nl-NL" dirty="0"/>
              <a:t> </a:t>
            </a:r>
            <a:r>
              <a:rPr lang="nl-NL" dirty="0" err="1"/>
              <a:t>noyau</a:t>
            </a:r>
            <a:r>
              <a:rPr lang="nl-NL" b="0" i="0" u="none" strike="noStrike" kern="1200" dirty="0">
                <a:effectLst/>
              </a:rPr>
              <a:t>.</a:t>
            </a:r>
            <a:r>
              <a:rPr lang="nl-NL" dirty="0"/>
              <a:t> </a:t>
            </a:r>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441592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063299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Bonne </a:t>
            </a:r>
            <a:r>
              <a:rPr lang="nl-NL" dirty="0" err="1"/>
              <a:t>réponse</a:t>
            </a:r>
            <a:r>
              <a:rPr lang="nl-NL" dirty="0"/>
              <a:t> : D</a:t>
            </a:r>
            <a:endParaRPr lang="en-US" dirty="0"/>
          </a:p>
          <a:p>
            <a:r>
              <a:rPr lang="nl-NL" dirty="0" err="1"/>
              <a:t>Informations</a:t>
            </a:r>
            <a:r>
              <a:rPr lang="nl-NL" dirty="0"/>
              <a:t> </a:t>
            </a:r>
            <a:r>
              <a:rPr lang="nl-NL" dirty="0" err="1"/>
              <a:t>supplémentaires</a:t>
            </a:r>
            <a:r>
              <a:rPr lang="nl-NL" dirty="0"/>
              <a:t>.</a:t>
            </a:r>
            <a:endParaRPr lang="nl-NL" dirty="0">
              <a:ea typeface="Calibri"/>
              <a:cs typeface="Calibri"/>
            </a:endParaRPr>
          </a:p>
          <a:p>
            <a:r>
              <a:rPr lang="nl-NL" dirty="0" err="1"/>
              <a:t>Bronze</a:t>
            </a:r>
            <a:r>
              <a:rPr lang="nl-NL" dirty="0"/>
              <a:t> = alliage de </a:t>
            </a:r>
            <a:r>
              <a:rPr lang="nl-NL" dirty="0" err="1"/>
              <a:t>cuivre</a:t>
            </a:r>
            <a:r>
              <a:rPr lang="nl-NL" dirty="0"/>
              <a:t> + </a:t>
            </a:r>
            <a:r>
              <a:rPr lang="nl-NL" dirty="0" err="1"/>
              <a:t>étain</a:t>
            </a:r>
            <a:r>
              <a:rPr lang="nl-NL" dirty="0"/>
              <a:t> (10 - 30%)</a:t>
            </a:r>
            <a:endParaRPr lang="nl-NL" dirty="0">
              <a:ea typeface="Calibri"/>
              <a:cs typeface="Calibri"/>
            </a:endParaRPr>
          </a:p>
          <a:p>
            <a:r>
              <a:rPr lang="nl-NL" dirty="0" err="1"/>
              <a:t>Acier</a:t>
            </a:r>
            <a:r>
              <a:rPr lang="nl-NL" dirty="0"/>
              <a:t> </a:t>
            </a:r>
            <a:r>
              <a:rPr lang="nl-NL" dirty="0" err="1"/>
              <a:t>galvanisé</a:t>
            </a:r>
            <a:r>
              <a:rPr lang="nl-NL" dirty="0"/>
              <a:t> = </a:t>
            </a:r>
            <a:r>
              <a:rPr lang="nl-NL" dirty="0" err="1"/>
              <a:t>acier</a:t>
            </a:r>
            <a:r>
              <a:rPr lang="nl-NL" dirty="0"/>
              <a:t> </a:t>
            </a:r>
            <a:r>
              <a:rPr lang="nl-NL" dirty="0" err="1"/>
              <a:t>avec</a:t>
            </a:r>
            <a:r>
              <a:rPr lang="nl-NL" dirty="0"/>
              <a:t> </a:t>
            </a:r>
            <a:r>
              <a:rPr lang="nl-NL" dirty="0" err="1"/>
              <a:t>une</a:t>
            </a:r>
            <a:r>
              <a:rPr lang="nl-NL" dirty="0"/>
              <a:t> </a:t>
            </a:r>
            <a:r>
              <a:rPr lang="nl-NL" dirty="0" err="1"/>
              <a:t>couche</a:t>
            </a:r>
            <a:r>
              <a:rPr lang="nl-NL" dirty="0"/>
              <a:t> </a:t>
            </a:r>
            <a:r>
              <a:rPr lang="nl-NL" dirty="0" err="1"/>
              <a:t>d'étain</a:t>
            </a:r>
            <a:r>
              <a:rPr lang="nl-NL" dirty="0"/>
              <a:t> (remarque : de </a:t>
            </a:r>
            <a:r>
              <a:rPr lang="nl-NL" dirty="0" err="1"/>
              <a:t>nos</a:t>
            </a:r>
            <a:r>
              <a:rPr lang="nl-NL" dirty="0"/>
              <a:t> jours, les </a:t>
            </a:r>
            <a:r>
              <a:rPr lang="nl-NL" dirty="0" err="1"/>
              <a:t>boîtes</a:t>
            </a:r>
            <a:r>
              <a:rPr lang="nl-NL" dirty="0"/>
              <a:t> de </a:t>
            </a:r>
            <a:r>
              <a:rPr lang="nl-NL" dirty="0" err="1"/>
              <a:t>conserve</a:t>
            </a:r>
            <a:r>
              <a:rPr lang="nl-NL" dirty="0"/>
              <a:t> </a:t>
            </a:r>
            <a:r>
              <a:rPr lang="nl-NL" dirty="0" err="1"/>
              <a:t>sont</a:t>
            </a:r>
            <a:r>
              <a:rPr lang="nl-NL" dirty="0"/>
              <a:t> </a:t>
            </a:r>
            <a:r>
              <a:rPr lang="nl-NL" dirty="0" err="1"/>
              <a:t>souvent</a:t>
            </a:r>
            <a:r>
              <a:rPr lang="nl-NL" dirty="0"/>
              <a:t> </a:t>
            </a:r>
            <a:r>
              <a:rPr lang="nl-NL" dirty="0" err="1"/>
              <a:t>recouvertes</a:t>
            </a:r>
            <a:r>
              <a:rPr lang="nl-NL" dirty="0"/>
              <a:t> </a:t>
            </a:r>
            <a:r>
              <a:rPr lang="nl-NL" dirty="0" err="1"/>
              <a:t>d'une</a:t>
            </a:r>
            <a:r>
              <a:rPr lang="nl-NL" dirty="0"/>
              <a:t> </a:t>
            </a:r>
            <a:r>
              <a:rPr lang="nl-NL" dirty="0" err="1"/>
              <a:t>couche</a:t>
            </a:r>
            <a:r>
              <a:rPr lang="nl-NL" dirty="0"/>
              <a:t> de </a:t>
            </a:r>
            <a:r>
              <a:rPr lang="nl-NL" dirty="0" err="1"/>
              <a:t>plastique</a:t>
            </a:r>
            <a:r>
              <a:rPr lang="nl-NL" dirty="0"/>
              <a:t>).</a:t>
            </a:r>
            <a:endParaRPr lang="nl-NL" dirty="0">
              <a:ea typeface="Calibri"/>
              <a:cs typeface="Calibri"/>
            </a:endParaRPr>
          </a:p>
          <a:p>
            <a:r>
              <a:rPr lang="nl-NL" dirty="0"/>
              <a:t>Inox - </a:t>
            </a:r>
            <a:r>
              <a:rPr lang="nl-NL" dirty="0" err="1"/>
              <a:t>acier</a:t>
            </a:r>
            <a:r>
              <a:rPr lang="nl-NL" dirty="0"/>
              <a:t> </a:t>
            </a:r>
            <a:r>
              <a:rPr lang="nl-NL" dirty="0" err="1"/>
              <a:t>inoxydable</a:t>
            </a:r>
            <a:r>
              <a:rPr lang="nl-NL" dirty="0"/>
              <a:t> = </a:t>
            </a:r>
            <a:r>
              <a:rPr lang="nl-NL" dirty="0" err="1"/>
              <a:t>fer</a:t>
            </a:r>
            <a:r>
              <a:rPr lang="nl-NL" dirty="0"/>
              <a:t> + </a:t>
            </a:r>
            <a:r>
              <a:rPr lang="nl-NL" dirty="0" err="1"/>
              <a:t>carbone</a:t>
            </a:r>
            <a:r>
              <a:rPr lang="nl-NL" dirty="0"/>
              <a:t>, </a:t>
            </a:r>
            <a:r>
              <a:rPr lang="nl-NL" dirty="0" err="1"/>
              <a:t>chrome</a:t>
            </a:r>
            <a:r>
              <a:rPr lang="nl-NL" dirty="0"/>
              <a:t>, </a:t>
            </a:r>
            <a:r>
              <a:rPr lang="nl-NL" dirty="0" err="1"/>
              <a:t>nickel</a:t>
            </a:r>
            <a:endParaRPr lang="nl-BE" dirty="0" err="1"/>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486293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84004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703266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Bonne </a:t>
            </a:r>
            <a:r>
              <a:rPr lang="nl-NL" dirty="0" err="1"/>
              <a:t>réponse</a:t>
            </a:r>
            <a:r>
              <a:rPr lang="nl-NL" dirty="0"/>
              <a:t> : B</a:t>
            </a:r>
            <a:endParaRPr lang="en-US"/>
          </a:p>
          <a:p>
            <a:r>
              <a:rPr lang="nl-NL" dirty="0" err="1"/>
              <a:t>Informations</a:t>
            </a:r>
            <a:r>
              <a:rPr lang="nl-NL" dirty="0"/>
              <a:t> </a:t>
            </a:r>
            <a:r>
              <a:rPr lang="nl-NL" dirty="0" err="1"/>
              <a:t>supplémentaires</a:t>
            </a:r>
            <a:r>
              <a:rPr lang="nl-NL" dirty="0"/>
              <a:t>.</a:t>
            </a:r>
            <a:endParaRPr lang="nl-NL" dirty="0">
              <a:ea typeface="Calibri"/>
              <a:cs typeface="Calibri"/>
            </a:endParaRPr>
          </a:p>
          <a:p>
            <a:r>
              <a:rPr lang="nl-NL" b="0" i="0" kern="1200" dirty="0">
                <a:effectLst/>
              </a:rPr>
              <a:t>1, 2 </a:t>
            </a:r>
            <a:r>
              <a:rPr lang="nl-NL" dirty="0"/>
              <a:t>et </a:t>
            </a:r>
            <a:r>
              <a:rPr lang="nl-NL" b="0" i="0" kern="1200" dirty="0">
                <a:effectLst/>
              </a:rPr>
              <a:t>5 </a:t>
            </a:r>
            <a:r>
              <a:rPr lang="nl-NL" dirty="0"/>
              <a:t>cents </a:t>
            </a:r>
            <a:r>
              <a:rPr lang="nl-NL" b="0" i="0" kern="1200" dirty="0">
                <a:effectLst/>
              </a:rPr>
              <a:t>: </a:t>
            </a:r>
            <a:r>
              <a:rPr lang="nl-NL" dirty="0" err="1"/>
              <a:t>acier</a:t>
            </a:r>
            <a:r>
              <a:rPr lang="nl-NL" dirty="0"/>
              <a:t> </a:t>
            </a:r>
            <a:r>
              <a:rPr lang="nl-NL" dirty="0" err="1"/>
              <a:t>avec</a:t>
            </a:r>
            <a:r>
              <a:rPr lang="nl-NL" dirty="0"/>
              <a:t> </a:t>
            </a:r>
            <a:r>
              <a:rPr lang="nl-NL" dirty="0" err="1"/>
              <a:t>une</a:t>
            </a:r>
            <a:r>
              <a:rPr lang="nl-NL" dirty="0"/>
              <a:t> </a:t>
            </a:r>
            <a:r>
              <a:rPr lang="nl-NL" dirty="0" err="1"/>
              <a:t>couche</a:t>
            </a:r>
            <a:r>
              <a:rPr lang="nl-NL" dirty="0"/>
              <a:t> de </a:t>
            </a:r>
            <a:r>
              <a:rPr lang="nl-NL" dirty="0" err="1"/>
              <a:t>cuivre</a:t>
            </a:r>
            <a:r>
              <a:rPr lang="nl-NL" dirty="0"/>
              <a:t> </a:t>
            </a:r>
            <a:r>
              <a:rPr lang="nl-NL" b="0" i="0" kern="1200" dirty="0">
                <a:effectLst/>
              </a:rPr>
              <a:t>= 94,35</a:t>
            </a:r>
            <a:r>
              <a:rPr lang="nl-NL" dirty="0"/>
              <a:t> </a:t>
            </a:r>
            <a:r>
              <a:rPr lang="nl-NL" b="0" i="0" kern="1200" dirty="0">
                <a:effectLst/>
              </a:rPr>
              <a:t>% </a:t>
            </a:r>
            <a:r>
              <a:rPr lang="nl-NL" dirty="0" err="1"/>
              <a:t>acier</a:t>
            </a:r>
            <a:r>
              <a:rPr lang="nl-NL" dirty="0"/>
              <a:t> </a:t>
            </a:r>
            <a:r>
              <a:rPr lang="nl-NL" b="0" i="0" kern="1200" dirty="0">
                <a:effectLst/>
              </a:rPr>
              <a:t>5,65</a:t>
            </a:r>
            <a:r>
              <a:rPr lang="nl-NL" dirty="0"/>
              <a:t> </a:t>
            </a:r>
            <a:r>
              <a:rPr lang="nl-NL" b="0" i="0" kern="1200" dirty="0">
                <a:effectLst/>
              </a:rPr>
              <a:t>% </a:t>
            </a:r>
            <a:r>
              <a:rPr lang="nl-NL" dirty="0" err="1"/>
              <a:t>cuivre</a:t>
            </a:r>
            <a:endParaRPr lang="nl-BE"/>
          </a:p>
          <a:p>
            <a:r>
              <a:rPr lang="nl-NL" b="0" i="0" kern="1200" dirty="0">
                <a:effectLst/>
              </a:rPr>
              <a:t>10, 20 </a:t>
            </a:r>
            <a:r>
              <a:rPr lang="nl-NL" dirty="0"/>
              <a:t>et </a:t>
            </a:r>
            <a:r>
              <a:rPr lang="nl-NL" b="0" i="0" kern="1200" dirty="0">
                <a:effectLst/>
              </a:rPr>
              <a:t>50 </a:t>
            </a:r>
            <a:r>
              <a:rPr lang="nl-NL" dirty="0"/>
              <a:t>cents </a:t>
            </a:r>
            <a:r>
              <a:rPr lang="nl-NL" b="0" i="0" kern="1200" dirty="0">
                <a:effectLst/>
              </a:rPr>
              <a:t>: </a:t>
            </a:r>
            <a:r>
              <a:rPr lang="nl-NL" dirty="0"/>
              <a:t>alliage de </a:t>
            </a:r>
            <a:r>
              <a:rPr lang="nl-NL" dirty="0" err="1"/>
              <a:t>cuivre</a:t>
            </a:r>
            <a:r>
              <a:rPr lang="nl-NL" dirty="0"/>
              <a:t> </a:t>
            </a:r>
            <a:r>
              <a:rPr lang="nl-NL" b="0" i="0" kern="1200" dirty="0">
                <a:effectLst/>
              </a:rPr>
              <a:t>(</a:t>
            </a:r>
            <a:r>
              <a:rPr lang="nl-NL" dirty="0"/>
              <a:t>or </a:t>
            </a:r>
            <a:r>
              <a:rPr lang="nl-NL" dirty="0" err="1"/>
              <a:t>nordique</a:t>
            </a:r>
            <a:r>
              <a:rPr lang="nl-NL" b="0" i="0" kern="1200" dirty="0">
                <a:effectLst/>
              </a:rPr>
              <a:t>) = 89% </a:t>
            </a:r>
            <a:r>
              <a:rPr lang="nl-NL" dirty="0" err="1"/>
              <a:t>cuivre</a:t>
            </a:r>
            <a:r>
              <a:rPr lang="nl-NL" dirty="0"/>
              <a:t> </a:t>
            </a:r>
            <a:r>
              <a:rPr lang="nl-NL" b="0" i="0" kern="1200" dirty="0">
                <a:effectLst/>
              </a:rPr>
              <a:t>5% </a:t>
            </a:r>
            <a:r>
              <a:rPr lang="nl-NL" dirty="0"/>
              <a:t>aluminium </a:t>
            </a:r>
            <a:r>
              <a:rPr lang="nl-NL" b="0" i="0" kern="1200" dirty="0">
                <a:effectLst/>
              </a:rPr>
              <a:t>5% </a:t>
            </a:r>
            <a:r>
              <a:rPr lang="nl-NL" dirty="0" err="1"/>
              <a:t>zinc</a:t>
            </a:r>
            <a:r>
              <a:rPr lang="nl-NL" dirty="0"/>
              <a:t> </a:t>
            </a:r>
            <a:r>
              <a:rPr lang="nl-NL" b="0" i="0" kern="1200" dirty="0">
                <a:effectLst/>
              </a:rPr>
              <a:t>1% </a:t>
            </a:r>
            <a:r>
              <a:rPr lang="nl-NL" dirty="0" err="1"/>
              <a:t>étain</a:t>
            </a:r>
            <a:endParaRPr lang="nl-BE"/>
          </a:p>
          <a:p>
            <a:r>
              <a:rPr lang="nl-NL" b="0" i="0" kern="1200" dirty="0">
                <a:effectLst/>
              </a:rPr>
              <a:t>1 </a:t>
            </a:r>
            <a:r>
              <a:rPr lang="nl-NL" dirty="0" err="1"/>
              <a:t>anneau</a:t>
            </a:r>
            <a:r>
              <a:rPr lang="nl-NL" b="0" i="0" kern="1200" dirty="0">
                <a:effectLst/>
              </a:rPr>
              <a:t>, 2 </a:t>
            </a:r>
            <a:r>
              <a:rPr lang="nl-NL" dirty="0"/>
              <a:t>€ </a:t>
            </a:r>
            <a:r>
              <a:rPr lang="nl-NL" dirty="0" err="1"/>
              <a:t>centre</a:t>
            </a:r>
            <a:r>
              <a:rPr lang="nl-NL" dirty="0"/>
              <a:t> </a:t>
            </a:r>
            <a:r>
              <a:rPr lang="nl-NL" b="0" i="0" kern="1200" dirty="0">
                <a:effectLst/>
              </a:rPr>
              <a:t>: </a:t>
            </a:r>
            <a:r>
              <a:rPr lang="nl-NL" dirty="0" err="1"/>
              <a:t>nickel-laiton</a:t>
            </a:r>
            <a:r>
              <a:rPr lang="nl-NL" dirty="0"/>
              <a:t> </a:t>
            </a:r>
            <a:r>
              <a:rPr lang="nl-NL" b="0" i="0" kern="1200" dirty="0">
                <a:effectLst/>
              </a:rPr>
              <a:t>= 75% </a:t>
            </a:r>
            <a:r>
              <a:rPr lang="nl-NL" dirty="0" err="1"/>
              <a:t>Cuivre</a:t>
            </a:r>
            <a:r>
              <a:rPr lang="nl-NL" dirty="0"/>
              <a:t> </a:t>
            </a:r>
            <a:r>
              <a:rPr lang="nl-NL" b="0" i="0" kern="1200" dirty="0">
                <a:effectLst/>
              </a:rPr>
              <a:t>20% </a:t>
            </a:r>
            <a:r>
              <a:rPr lang="nl-NL" dirty="0" err="1"/>
              <a:t>Zinc</a:t>
            </a:r>
            <a:r>
              <a:rPr lang="nl-NL" dirty="0"/>
              <a:t> </a:t>
            </a:r>
            <a:r>
              <a:rPr lang="nl-NL" b="0" i="0" kern="1200" dirty="0">
                <a:effectLst/>
              </a:rPr>
              <a:t>5% </a:t>
            </a:r>
            <a:r>
              <a:rPr lang="nl-NL" dirty="0"/>
              <a:t>Nickel</a:t>
            </a:r>
            <a:endParaRPr lang="nl-BE"/>
          </a:p>
          <a:p>
            <a:r>
              <a:rPr lang="nl-NL" b="0" i="0" kern="1200" dirty="0">
                <a:effectLst/>
              </a:rPr>
              <a:t>1 </a:t>
            </a:r>
            <a:r>
              <a:rPr lang="nl-NL" dirty="0" err="1"/>
              <a:t>centre</a:t>
            </a:r>
            <a:r>
              <a:rPr lang="nl-NL" b="0" i="0" kern="1200" dirty="0">
                <a:effectLst/>
              </a:rPr>
              <a:t>, 2 </a:t>
            </a:r>
            <a:r>
              <a:rPr lang="nl-NL" dirty="0" err="1"/>
              <a:t>euros</a:t>
            </a:r>
            <a:r>
              <a:rPr lang="nl-NL" dirty="0"/>
              <a:t> </a:t>
            </a:r>
            <a:r>
              <a:rPr lang="nl-NL" dirty="0" err="1"/>
              <a:t>d'anneau</a:t>
            </a:r>
            <a:r>
              <a:rPr lang="nl-NL" dirty="0"/>
              <a:t> </a:t>
            </a:r>
            <a:r>
              <a:rPr lang="nl-NL" b="0" i="0" kern="1200" dirty="0">
                <a:effectLst/>
              </a:rPr>
              <a:t>: </a:t>
            </a:r>
            <a:r>
              <a:rPr lang="nl-NL" dirty="0"/>
              <a:t>Alliage </a:t>
            </a:r>
            <a:r>
              <a:rPr lang="nl-NL" dirty="0" err="1"/>
              <a:t>cuivre-nickel</a:t>
            </a:r>
            <a:r>
              <a:rPr lang="nl-NL" dirty="0"/>
              <a:t> </a:t>
            </a:r>
            <a:r>
              <a:rPr lang="nl-NL" b="0" i="0" kern="1200" dirty="0">
                <a:effectLst/>
              </a:rPr>
              <a:t>= 75% </a:t>
            </a:r>
            <a:r>
              <a:rPr lang="nl-NL" dirty="0" err="1"/>
              <a:t>cuivre</a:t>
            </a:r>
            <a:r>
              <a:rPr lang="nl-NL" dirty="0"/>
              <a:t> </a:t>
            </a:r>
            <a:r>
              <a:rPr lang="nl-NL" b="0" i="0" kern="1200" dirty="0">
                <a:effectLst/>
              </a:rPr>
              <a:t>25% </a:t>
            </a:r>
            <a:r>
              <a:rPr lang="nl-NL" dirty="0" err="1"/>
              <a:t>nickel</a:t>
            </a:r>
            <a:endParaRPr lang="nl-BE" dirty="0" err="1"/>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94996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82884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Réponse</a:t>
            </a:r>
            <a:r>
              <a:rPr lang="nl-NL" dirty="0"/>
              <a:t> correcte : C</a:t>
            </a:r>
            <a:endParaRPr lang="en-US" dirty="0"/>
          </a:p>
          <a:p>
            <a:r>
              <a:rPr lang="nl-NL" dirty="0"/>
              <a:t> </a:t>
            </a:r>
            <a:endParaRPr lang="nl-NL" dirty="0">
              <a:ea typeface="Calibri"/>
              <a:cs typeface="Calibri"/>
            </a:endParaRPr>
          </a:p>
          <a:p>
            <a:r>
              <a:rPr lang="nl-NL" dirty="0">
                <a:hlinkClick r:id="rId3"/>
              </a:rPr>
              <a:t>http://www.chromic.eu/</a:t>
            </a:r>
            <a:endParaRPr lang="nl-BE" dirty="0"/>
          </a:p>
          <a:p>
            <a:r>
              <a:rPr lang="nl-NL" dirty="0"/>
              <a:t>Les </a:t>
            </a:r>
            <a:r>
              <a:rPr lang="nl-NL" dirty="0" err="1"/>
              <a:t>nombreuses</a:t>
            </a:r>
            <a:r>
              <a:rPr lang="nl-NL" dirty="0"/>
              <a:t> </a:t>
            </a:r>
            <a:r>
              <a:rPr lang="nl-NL" b="0" i="0" dirty="0" err="1">
                <a:effectLst/>
              </a:rPr>
              <a:t>applications</a:t>
            </a:r>
            <a:r>
              <a:rPr lang="nl-NL" b="0" i="0" dirty="0">
                <a:effectLst/>
              </a:rPr>
              <a:t> </a:t>
            </a:r>
            <a:r>
              <a:rPr lang="nl-NL" dirty="0"/>
              <a:t>du </a:t>
            </a:r>
            <a:r>
              <a:rPr lang="nl-NL" dirty="0" err="1"/>
              <a:t>chrome</a:t>
            </a:r>
            <a:r>
              <a:rPr lang="nl-NL" dirty="0"/>
              <a:t> - </a:t>
            </a:r>
            <a:r>
              <a:rPr lang="nl-NL" dirty="0" err="1"/>
              <a:t>notamment</a:t>
            </a:r>
            <a:r>
              <a:rPr lang="nl-NL" dirty="0"/>
              <a:t> dans la </a:t>
            </a:r>
            <a:r>
              <a:rPr lang="nl-NL" dirty="0" err="1"/>
              <a:t>fabrication</a:t>
            </a:r>
            <a:r>
              <a:rPr lang="nl-NL" dirty="0"/>
              <a:t> de </a:t>
            </a:r>
            <a:r>
              <a:rPr lang="nl-NL" dirty="0" err="1"/>
              <a:t>l'acier</a:t>
            </a:r>
            <a:r>
              <a:rPr lang="nl-NL" dirty="0"/>
              <a:t> </a:t>
            </a:r>
            <a:r>
              <a:rPr lang="nl-NL" dirty="0" err="1"/>
              <a:t>inoxydable</a:t>
            </a:r>
            <a:r>
              <a:rPr lang="nl-NL" dirty="0"/>
              <a:t> - en font </a:t>
            </a:r>
            <a:r>
              <a:rPr lang="nl-NL" dirty="0" err="1"/>
              <a:t>une</a:t>
            </a:r>
            <a:r>
              <a:rPr lang="nl-NL" dirty="0"/>
              <a:t> ressource vitale pour </a:t>
            </a:r>
            <a:r>
              <a:rPr lang="nl-NL" dirty="0" err="1"/>
              <a:t>l'économie</a:t>
            </a:r>
            <a:r>
              <a:rPr lang="nl-NL" dirty="0"/>
              <a:t> </a:t>
            </a:r>
            <a:r>
              <a:rPr lang="nl-NL" dirty="0" err="1"/>
              <a:t>européenne</a:t>
            </a:r>
            <a:r>
              <a:rPr lang="nl-NL" b="0" i="0" dirty="0">
                <a:effectLst/>
              </a:rPr>
              <a:t>. </a:t>
            </a:r>
            <a:endParaRPr lang="nl-NL" dirty="0"/>
          </a:p>
          <a:p>
            <a:r>
              <a:rPr lang="nl-NL" dirty="0" err="1"/>
              <a:t>Actuellement</a:t>
            </a:r>
            <a:r>
              <a:rPr lang="nl-NL" b="0" i="0" dirty="0">
                <a:effectLst/>
              </a:rPr>
              <a:t>, </a:t>
            </a:r>
            <a:r>
              <a:rPr lang="nl-NL" dirty="0"/>
              <a:t>la dépendance de </a:t>
            </a:r>
            <a:r>
              <a:rPr lang="nl-NL" dirty="0" err="1"/>
              <a:t>l'UE</a:t>
            </a:r>
            <a:r>
              <a:rPr lang="nl-NL" dirty="0"/>
              <a:t> vis-à-vis des </a:t>
            </a:r>
            <a:r>
              <a:rPr lang="nl-NL" dirty="0" err="1"/>
              <a:t>importations</a:t>
            </a:r>
            <a:r>
              <a:rPr lang="nl-NL" dirty="0"/>
              <a:t> de </a:t>
            </a:r>
            <a:r>
              <a:rPr lang="nl-NL" dirty="0" err="1"/>
              <a:t>ce</a:t>
            </a:r>
            <a:r>
              <a:rPr lang="nl-NL" dirty="0"/>
              <a:t> métal </a:t>
            </a:r>
            <a:r>
              <a:rPr lang="nl-NL" dirty="0" err="1"/>
              <a:t>est</a:t>
            </a:r>
            <a:r>
              <a:rPr lang="nl-NL" dirty="0"/>
              <a:t> de </a:t>
            </a:r>
            <a:r>
              <a:rPr lang="nl-NL" b="0" i="0" dirty="0">
                <a:effectLst/>
              </a:rPr>
              <a:t>75</a:t>
            </a:r>
            <a:r>
              <a:rPr lang="nl-NL" dirty="0"/>
              <a:t> </a:t>
            </a:r>
            <a:r>
              <a:rPr lang="nl-NL" b="0" i="0" dirty="0">
                <a:effectLst/>
              </a:rPr>
              <a:t>%.</a:t>
            </a:r>
            <a:endParaRPr lang="nl-NL" dirty="0">
              <a:ea typeface="Calibri"/>
              <a:cs typeface="Calibri"/>
            </a:endParaRPr>
          </a:p>
          <a:p>
            <a:r>
              <a:rPr lang="nl-NL" dirty="0"/>
              <a:t> </a:t>
            </a:r>
            <a:endParaRPr lang="nl-BE" dirty="0"/>
          </a:p>
          <a:p>
            <a:r>
              <a:rPr lang="nl-NL" dirty="0"/>
              <a:t>https://soundcloud.com/user-231508384/chromic-podcast-episode-2</a:t>
            </a:r>
            <a:endParaRPr lang="nl-NL" dirty="0">
              <a:ea typeface="Calibri"/>
              <a:cs typeface="Calibri"/>
            </a:endParaRPr>
          </a:p>
          <a:p>
            <a:endParaRPr lang="nl-BE" dirty="0"/>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490549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62365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Bonne </a:t>
            </a:r>
            <a:r>
              <a:rPr lang="nl-NL" dirty="0" err="1"/>
              <a:t>réponse</a:t>
            </a:r>
            <a:r>
              <a:rPr lang="nl-NL" dirty="0"/>
              <a:t> : D</a:t>
            </a:r>
            <a:endParaRPr lang="en-US" dirty="0"/>
          </a:p>
          <a:p>
            <a:r>
              <a:rPr lang="nl-NL" dirty="0" err="1"/>
              <a:t>Voir</a:t>
            </a:r>
            <a:r>
              <a:rPr lang="nl-NL" dirty="0"/>
              <a:t> la </a:t>
            </a:r>
            <a:r>
              <a:rPr lang="nl-NL" dirty="0" err="1"/>
              <a:t>diapositive</a:t>
            </a:r>
            <a:r>
              <a:rPr lang="nl-NL" dirty="0"/>
              <a:t> </a:t>
            </a:r>
            <a:r>
              <a:rPr lang="nl-NL" dirty="0" err="1"/>
              <a:t>suivante</a:t>
            </a:r>
            <a:r>
              <a:rPr lang="nl-NL" dirty="0"/>
              <a:t> </a:t>
            </a:r>
            <a:endParaRPr lang="nl-NL" dirty="0">
              <a:ea typeface="Calibri"/>
              <a:cs typeface="Calibri"/>
            </a:endParaRPr>
          </a:p>
          <a:p>
            <a:endParaRPr lang="nl-NL" dirty="0">
              <a:ea typeface="Calibri"/>
              <a:cs typeface="Calibri"/>
            </a:endParaRPr>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33152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483529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Bonne </a:t>
            </a:r>
            <a:r>
              <a:rPr lang="nl-NL" dirty="0" err="1"/>
              <a:t>réponse</a:t>
            </a:r>
            <a:r>
              <a:rPr lang="nl-NL" dirty="0"/>
              <a:t> : A</a:t>
            </a:r>
            <a:endParaRPr lang="en-US"/>
          </a:p>
          <a:p>
            <a:r>
              <a:rPr lang="nl-NL" dirty="0" err="1"/>
              <a:t>Voir</a:t>
            </a:r>
            <a:r>
              <a:rPr lang="nl-NL" dirty="0"/>
              <a:t> la </a:t>
            </a:r>
            <a:r>
              <a:rPr lang="nl-NL" dirty="0" err="1"/>
              <a:t>prochaine</a:t>
            </a:r>
            <a:r>
              <a:rPr lang="nl-NL" dirty="0"/>
              <a:t> </a:t>
            </a:r>
            <a:r>
              <a:rPr lang="nl-NL" dirty="0" err="1"/>
              <a:t>diapositive</a:t>
            </a:r>
            <a:r>
              <a:rPr lang="nl-NL" dirty="0"/>
              <a:t> </a:t>
            </a:r>
            <a:r>
              <a:rPr lang="nl-NL" dirty="0" err="1"/>
              <a:t>cachée</a:t>
            </a:r>
          </a:p>
          <a:p>
            <a:endParaRPr lang="nl-NL"/>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676117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err="1"/>
              <a:t>L'urban</a:t>
            </a:r>
            <a:r>
              <a:rPr lang="nl-BE" dirty="0"/>
              <a:t> </a:t>
            </a:r>
            <a:r>
              <a:rPr lang="nl-BE" dirty="0" err="1"/>
              <a:t>mining</a:t>
            </a:r>
            <a:r>
              <a:rPr lang="nl-BE" dirty="0"/>
              <a:t>, </a:t>
            </a:r>
            <a:r>
              <a:rPr lang="nl-BE" dirty="0" err="1"/>
              <a:t>c'est</a:t>
            </a:r>
            <a:r>
              <a:rPr lang="nl-BE" dirty="0"/>
              <a:t> </a:t>
            </a:r>
            <a:r>
              <a:rPr lang="nl-BE" dirty="0" err="1"/>
              <a:t>le</a:t>
            </a:r>
            <a:r>
              <a:rPr lang="nl-BE" dirty="0"/>
              <a:t> recyclage de </a:t>
            </a:r>
            <a:r>
              <a:rPr lang="nl-BE" dirty="0" err="1"/>
              <a:t>matériaux</a:t>
            </a:r>
            <a:r>
              <a:rPr lang="nl-BE" dirty="0"/>
              <a:t> déjà en </a:t>
            </a:r>
            <a:r>
              <a:rPr lang="nl-BE" dirty="0" err="1"/>
              <a:t>circulation</a:t>
            </a:r>
            <a:r>
              <a:rPr lang="nl-BE" dirty="0"/>
              <a:t> dans </a:t>
            </a:r>
            <a:r>
              <a:rPr lang="nl-BE" dirty="0" err="1"/>
              <a:t>notre</a:t>
            </a:r>
            <a:r>
              <a:rPr lang="nl-BE" dirty="0"/>
              <a:t> </a:t>
            </a:r>
            <a:r>
              <a:rPr lang="nl-BE" dirty="0" err="1"/>
              <a:t>système</a:t>
            </a:r>
            <a:r>
              <a:rPr lang="nl-BE" dirty="0"/>
              <a:t> </a:t>
            </a:r>
            <a:r>
              <a:rPr lang="nl-BE" dirty="0" err="1"/>
              <a:t>économique</a:t>
            </a:r>
            <a:r>
              <a:rPr lang="nl-BE" dirty="0"/>
              <a:t>, et </a:t>
            </a:r>
            <a:r>
              <a:rPr lang="nl-BE" dirty="0" err="1"/>
              <a:t>il</a:t>
            </a:r>
            <a:r>
              <a:rPr lang="nl-BE" dirty="0"/>
              <a:t> </a:t>
            </a:r>
            <a:r>
              <a:rPr lang="nl-BE" dirty="0" err="1"/>
              <a:t>est</a:t>
            </a:r>
            <a:r>
              <a:rPr lang="nl-BE" dirty="0"/>
              <a:t> beaucoup plus </a:t>
            </a:r>
            <a:r>
              <a:rPr lang="nl-BE" dirty="0" err="1"/>
              <a:t>rentable</a:t>
            </a:r>
            <a:r>
              <a:rPr lang="nl-BE" dirty="0"/>
              <a:t> que </a:t>
            </a:r>
            <a:r>
              <a:rPr lang="nl-BE" dirty="0" err="1"/>
              <a:t>l'exploitation</a:t>
            </a:r>
            <a:r>
              <a:rPr lang="nl-BE" dirty="0"/>
              <a:t> </a:t>
            </a:r>
            <a:r>
              <a:rPr lang="nl-BE" dirty="0" err="1"/>
              <a:t>minière</a:t>
            </a:r>
            <a:r>
              <a:rPr lang="nl-BE" dirty="0"/>
              <a:t> de ces </a:t>
            </a:r>
            <a:r>
              <a:rPr lang="nl-BE" dirty="0" err="1"/>
              <a:t>mêmes</a:t>
            </a:r>
            <a:r>
              <a:rPr lang="nl-BE" dirty="0"/>
              <a:t> </a:t>
            </a:r>
            <a:r>
              <a:rPr lang="nl-BE" dirty="0" err="1"/>
              <a:t>matériaux</a:t>
            </a:r>
            <a:r>
              <a:rPr lang="nl-BE" dirty="0"/>
              <a:t>. </a:t>
            </a: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797832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https://www.australianethical.com.au/blog/urban-mining-push-to-cash-in-on-trash/</a:t>
            </a:r>
          </a:p>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25291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15720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N'hésitez</a:t>
            </a:r>
            <a:r>
              <a:rPr lang="nl-NL" dirty="0"/>
              <a:t> pas a compléter </a:t>
            </a:r>
            <a:r>
              <a:rPr lang="nl-NL" dirty="0" err="1"/>
              <a:t>avec</a:t>
            </a:r>
            <a:r>
              <a:rPr lang="nl-NL" dirty="0"/>
              <a:t> des </a:t>
            </a:r>
            <a:r>
              <a:rPr lang="nl-NL" dirty="0" err="1"/>
              <a:t>faits</a:t>
            </a:r>
            <a:r>
              <a:rPr lang="nl-NL" dirty="0"/>
              <a:t> </a:t>
            </a:r>
            <a:r>
              <a:rPr lang="nl-NL" dirty="0" err="1"/>
              <a:t>impressionnants</a:t>
            </a:r>
            <a:r>
              <a:rPr lang="nl-NL" dirty="0"/>
              <a:t> </a:t>
            </a:r>
            <a:r>
              <a:rPr lang="nl-NL" dirty="0" err="1"/>
              <a:t>supplémentaires</a:t>
            </a:r>
            <a:r>
              <a:rPr lang="nl-NL" dirty="0"/>
              <a:t> ! </a:t>
            </a:r>
            <a:endParaRPr lang="en-US" dirty="0"/>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a:t>
            </a:fld>
            <a:endParaRPr lang="nl-BE"/>
          </a:p>
        </p:txBody>
      </p:sp>
    </p:spTree>
    <p:extLst>
      <p:ext uri="{BB962C8B-B14F-4D97-AF65-F5344CB8AC3E}">
        <p14:creationId xmlns:p14="http://schemas.microsoft.com/office/powerpoint/2010/main" val="15961636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Réponse</a:t>
            </a:r>
            <a:r>
              <a:rPr lang="nl-NL" dirty="0"/>
              <a:t> correcte : B</a:t>
            </a:r>
          </a:p>
          <a:p>
            <a:endParaRPr lang="nl-BE" dirty="0">
              <a:cs typeface="Calibri"/>
            </a:endParaRPr>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947159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https://slimbeleggen.com/trends/kobalt-bullmarket-is-nog-net-begonnen/</a:t>
            </a: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542412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146571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Réponse</a:t>
            </a:r>
            <a:r>
              <a:rPr lang="nl-NL" dirty="0"/>
              <a:t> correcte: D</a:t>
            </a:r>
          </a:p>
          <a:p>
            <a:r>
              <a:rPr lang="nl-NL" dirty="0" err="1">
                <a:ea typeface="Calibri"/>
                <a:cs typeface="Calibri"/>
              </a:rPr>
              <a:t>Voir</a:t>
            </a:r>
            <a:r>
              <a:rPr lang="nl-NL" dirty="0"/>
              <a:t> slide </a:t>
            </a:r>
            <a:r>
              <a:rPr lang="nl-NL" dirty="0" err="1"/>
              <a:t>suivante</a:t>
            </a:r>
          </a:p>
          <a:p>
            <a:endParaRPr lang="nl-NL"/>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91603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err="1"/>
              <a:t>Quelle</a:t>
            </a:r>
            <a:r>
              <a:rPr lang="nl-NL" dirty="0"/>
              <a:t> </a:t>
            </a:r>
            <a:r>
              <a:rPr lang="nl-NL" err="1"/>
              <a:t>est</a:t>
            </a:r>
            <a:r>
              <a:rPr lang="nl-NL" dirty="0"/>
              <a:t> la </a:t>
            </a:r>
            <a:r>
              <a:rPr lang="nl-NL" err="1"/>
              <a:t>relation</a:t>
            </a:r>
            <a:r>
              <a:rPr lang="nl-NL" dirty="0"/>
              <a:t> </a:t>
            </a:r>
            <a:r>
              <a:rPr lang="nl-NL" err="1"/>
              <a:t>entre</a:t>
            </a:r>
            <a:r>
              <a:rPr lang="nl-NL" dirty="0"/>
              <a:t> </a:t>
            </a:r>
            <a:r>
              <a:rPr lang="nl-NL" err="1"/>
              <a:t>Recupel</a:t>
            </a:r>
            <a:r>
              <a:rPr lang="nl-NL" dirty="0"/>
              <a:t> et </a:t>
            </a:r>
            <a:r>
              <a:rPr lang="nl-NL" err="1"/>
              <a:t>Bebat</a:t>
            </a:r>
            <a:r>
              <a:rPr lang="nl-NL" dirty="0"/>
              <a:t> ? </a:t>
            </a:r>
            <a:endParaRPr lang="en-US" dirty="0"/>
          </a:p>
          <a:p>
            <a:r>
              <a:rPr lang="nl-NL" dirty="0" err="1"/>
              <a:t>Recupel</a:t>
            </a:r>
            <a:r>
              <a:rPr lang="nl-NL" dirty="0"/>
              <a:t> se charge de la collecte et du recyclage des </a:t>
            </a:r>
            <a:r>
              <a:rPr lang="nl-NL" dirty="0" err="1"/>
              <a:t>appareils</a:t>
            </a:r>
            <a:r>
              <a:rPr lang="nl-NL" dirty="0"/>
              <a:t> </a:t>
            </a:r>
            <a:r>
              <a:rPr lang="nl-NL" dirty="0" err="1"/>
              <a:t>électroniques</a:t>
            </a:r>
            <a:r>
              <a:rPr lang="nl-NL" dirty="0"/>
              <a:t>, </a:t>
            </a:r>
            <a:r>
              <a:rPr lang="nl-NL" dirty="0" err="1"/>
              <a:t>tandis</a:t>
            </a:r>
            <a:r>
              <a:rPr lang="nl-NL" dirty="0"/>
              <a:t> que </a:t>
            </a:r>
            <a:r>
              <a:rPr lang="nl-NL" dirty="0" err="1"/>
              <a:t>Bebat</a:t>
            </a:r>
            <a:r>
              <a:rPr lang="nl-NL" dirty="0"/>
              <a:t> se charge de la collecte et du recyclage des </a:t>
            </a:r>
            <a:r>
              <a:rPr lang="nl-NL" dirty="0" err="1"/>
              <a:t>piles</a:t>
            </a:r>
            <a:r>
              <a:rPr lang="nl-NL" dirty="0"/>
              <a:t>. </a:t>
            </a:r>
            <a:endParaRPr lang="en-US"/>
          </a:p>
          <a:p>
            <a:r>
              <a:rPr lang="nl-NL" dirty="0" err="1"/>
              <a:t>Ils</a:t>
            </a:r>
            <a:r>
              <a:rPr lang="nl-NL" dirty="0"/>
              <a:t> </a:t>
            </a:r>
            <a:r>
              <a:rPr lang="nl-NL" dirty="0" err="1"/>
              <a:t>travaillent</a:t>
            </a:r>
            <a:r>
              <a:rPr lang="nl-NL" dirty="0"/>
              <a:t> ensemble </a:t>
            </a:r>
            <a:r>
              <a:rPr lang="nl-NL" dirty="0" err="1"/>
              <a:t>sur</a:t>
            </a:r>
            <a:r>
              <a:rPr lang="nl-NL" dirty="0"/>
              <a:t> </a:t>
            </a:r>
            <a:r>
              <a:rPr lang="nl-NL" dirty="0" err="1"/>
              <a:t>ce</a:t>
            </a:r>
            <a:r>
              <a:rPr lang="nl-NL" dirty="0"/>
              <a:t> point, </a:t>
            </a:r>
            <a:r>
              <a:rPr lang="nl-NL" dirty="0" err="1"/>
              <a:t>car</a:t>
            </a:r>
            <a:r>
              <a:rPr lang="nl-NL" dirty="0"/>
              <a:t> </a:t>
            </a:r>
            <a:r>
              <a:rPr lang="nl-NL" dirty="0" err="1"/>
              <a:t>Recupel</a:t>
            </a:r>
            <a:r>
              <a:rPr lang="nl-NL" dirty="0"/>
              <a:t> </a:t>
            </a:r>
            <a:r>
              <a:rPr lang="nl-NL" dirty="0" err="1"/>
              <a:t>livre</a:t>
            </a:r>
            <a:r>
              <a:rPr lang="nl-NL" dirty="0"/>
              <a:t> à </a:t>
            </a:r>
            <a:r>
              <a:rPr lang="nl-NL" dirty="0" err="1"/>
              <a:t>Bebat</a:t>
            </a:r>
            <a:r>
              <a:rPr lang="nl-NL" dirty="0"/>
              <a:t> les </a:t>
            </a:r>
            <a:r>
              <a:rPr lang="nl-NL" dirty="0" err="1"/>
              <a:t>batteries</a:t>
            </a:r>
            <a:r>
              <a:rPr lang="nl-NL" dirty="0"/>
              <a:t> des </a:t>
            </a:r>
            <a:r>
              <a:rPr lang="nl-NL" dirty="0" err="1"/>
              <a:t>appareils</a:t>
            </a:r>
            <a:r>
              <a:rPr lang="nl-NL" dirty="0"/>
              <a:t> </a:t>
            </a:r>
            <a:r>
              <a:rPr lang="nl-NL" dirty="0" err="1"/>
              <a:t>électroniques</a:t>
            </a:r>
            <a:r>
              <a:rPr lang="nl-NL" dirty="0"/>
              <a:t>. </a:t>
            </a:r>
            <a:endParaRPr lang="en-US">
              <a:cs typeface="Calibri"/>
            </a:endParaRP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392249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909092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Nickel</a:t>
            </a:r>
            <a:endParaRPr lang="nl-BE" dirty="0"/>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40</a:t>
            </a:fld>
            <a:endParaRPr lang="nl-BE"/>
          </a:p>
        </p:txBody>
      </p:sp>
    </p:spTree>
    <p:extLst>
      <p:ext uri="{BB962C8B-B14F-4D97-AF65-F5344CB8AC3E}">
        <p14:creationId xmlns:p14="http://schemas.microsoft.com/office/powerpoint/2010/main" val="7271817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Or</a:t>
            </a:r>
            <a:endParaRPr lang="nl-BE" dirty="0"/>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41</a:t>
            </a:fld>
            <a:endParaRPr lang="nl-BE"/>
          </a:p>
        </p:txBody>
      </p:sp>
    </p:spTree>
    <p:extLst>
      <p:ext uri="{BB962C8B-B14F-4D97-AF65-F5344CB8AC3E}">
        <p14:creationId xmlns:p14="http://schemas.microsoft.com/office/powerpoint/2010/main" val="11522007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Cobalt</a:t>
            </a:r>
            <a:endParaRPr lang="nl-BE" dirty="0" err="1"/>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42</a:t>
            </a:fld>
            <a:endParaRPr lang="nl-BE"/>
          </a:p>
        </p:txBody>
      </p:sp>
    </p:spTree>
    <p:extLst>
      <p:ext uri="{BB962C8B-B14F-4D97-AF65-F5344CB8AC3E}">
        <p14:creationId xmlns:p14="http://schemas.microsoft.com/office/powerpoint/2010/main" val="6906918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Pétrole</a:t>
            </a:r>
            <a:endParaRPr lang="nl-BE" dirty="0" err="1"/>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43</a:t>
            </a:fld>
            <a:endParaRPr lang="nl-BE"/>
          </a:p>
        </p:txBody>
      </p:sp>
    </p:spTree>
    <p:extLst>
      <p:ext uri="{BB962C8B-B14F-4D97-AF65-F5344CB8AC3E}">
        <p14:creationId xmlns:p14="http://schemas.microsoft.com/office/powerpoint/2010/main" val="3363872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Les </a:t>
            </a:r>
            <a:r>
              <a:rPr lang="nl-BE" dirty="0" err="1"/>
              <a:t>déclarations</a:t>
            </a:r>
            <a:r>
              <a:rPr lang="nl-BE" dirty="0"/>
              <a:t> ci-</a:t>
            </a:r>
            <a:r>
              <a:rPr lang="nl-BE" dirty="0" err="1"/>
              <a:t>dessus</a:t>
            </a:r>
            <a:r>
              <a:rPr lang="nl-BE" dirty="0"/>
              <a:t> </a:t>
            </a:r>
            <a:r>
              <a:rPr lang="nl-BE" dirty="0" err="1"/>
              <a:t>montrent</a:t>
            </a:r>
            <a:r>
              <a:rPr lang="nl-BE" dirty="0"/>
              <a:t> </a:t>
            </a:r>
            <a:r>
              <a:rPr lang="nl-BE" dirty="0" err="1"/>
              <a:t>clairement</a:t>
            </a:r>
            <a:r>
              <a:rPr lang="nl-BE" dirty="0"/>
              <a:t> que </a:t>
            </a:r>
            <a:r>
              <a:rPr lang="nl-BE" dirty="0" err="1"/>
              <a:t>nous</a:t>
            </a:r>
            <a:r>
              <a:rPr lang="nl-BE" dirty="0"/>
              <a:t> </a:t>
            </a:r>
            <a:r>
              <a:rPr lang="nl-BE" dirty="0" err="1"/>
              <a:t>devons</a:t>
            </a:r>
            <a:r>
              <a:rPr lang="nl-BE" dirty="0"/>
              <a:t> </a:t>
            </a:r>
            <a:r>
              <a:rPr lang="nl-BE" dirty="0" err="1"/>
              <a:t>considérer</a:t>
            </a:r>
            <a:r>
              <a:rPr lang="nl-BE" dirty="0"/>
              <a:t> la </a:t>
            </a:r>
            <a:r>
              <a:rPr lang="nl-BE" dirty="0" err="1"/>
              <a:t>ville</a:t>
            </a:r>
            <a:r>
              <a:rPr lang="nl-BE" dirty="0"/>
              <a:t> comme </a:t>
            </a:r>
            <a:r>
              <a:rPr lang="nl-BE" dirty="0" err="1"/>
              <a:t>une</a:t>
            </a:r>
            <a:r>
              <a:rPr lang="nl-BE" dirty="0"/>
              <a:t> mine </a:t>
            </a:r>
            <a:r>
              <a:rPr lang="nl-BE" dirty="0">
                <a:effectLst/>
              </a:rPr>
              <a:t>moderne </a:t>
            </a:r>
            <a:r>
              <a:rPr lang="nl-BE" dirty="0" err="1"/>
              <a:t>dont</a:t>
            </a:r>
            <a:r>
              <a:rPr lang="nl-BE" dirty="0"/>
              <a:t> on peut </a:t>
            </a:r>
            <a:r>
              <a:rPr lang="nl-BE" dirty="0" err="1"/>
              <a:t>extraire</a:t>
            </a:r>
            <a:r>
              <a:rPr lang="nl-BE" dirty="0"/>
              <a:t> </a:t>
            </a:r>
            <a:r>
              <a:rPr lang="nl-BE" dirty="0" err="1"/>
              <a:t>tous</a:t>
            </a:r>
            <a:r>
              <a:rPr lang="nl-BE" dirty="0"/>
              <a:t> les </a:t>
            </a:r>
            <a:r>
              <a:rPr lang="nl-BE" dirty="0" err="1"/>
              <a:t>métaux</a:t>
            </a:r>
            <a:r>
              <a:rPr lang="nl-BE" dirty="0"/>
              <a:t> </a:t>
            </a:r>
            <a:r>
              <a:rPr lang="nl-BE" dirty="0" err="1"/>
              <a:t>précieux</a:t>
            </a:r>
            <a:r>
              <a:rPr lang="nl-BE" dirty="0">
                <a:effectLst/>
              </a:rPr>
              <a:t>, </a:t>
            </a:r>
            <a:r>
              <a:rPr lang="nl-BE" dirty="0"/>
              <a:t>comme par </a:t>
            </a:r>
            <a:r>
              <a:rPr lang="nl-BE" dirty="0" err="1"/>
              <a:t>exemple</a:t>
            </a:r>
            <a:r>
              <a:rPr lang="nl-BE" dirty="0"/>
              <a:t> </a:t>
            </a:r>
            <a:r>
              <a:rPr lang="nl-BE" dirty="0" err="1"/>
              <a:t>ceux</a:t>
            </a:r>
            <a:r>
              <a:rPr lang="nl-BE" dirty="0"/>
              <a:t> des </a:t>
            </a:r>
            <a:r>
              <a:rPr lang="nl-BE" dirty="0" err="1"/>
              <a:t>téléphones</a:t>
            </a:r>
            <a:r>
              <a:rPr lang="nl-BE" dirty="0">
                <a:effectLst/>
              </a:rPr>
              <a:t>, </a:t>
            </a:r>
            <a:r>
              <a:rPr lang="nl-BE" dirty="0"/>
              <a:t>des </a:t>
            </a:r>
            <a:r>
              <a:rPr lang="nl-BE" dirty="0" err="1"/>
              <a:t>ordinateurs</a:t>
            </a:r>
            <a:r>
              <a:rPr lang="nl-BE" dirty="0"/>
              <a:t> et </a:t>
            </a:r>
            <a:r>
              <a:rPr lang="nl-BE" dirty="0" err="1"/>
              <a:t>d'autres</a:t>
            </a:r>
            <a:r>
              <a:rPr lang="nl-BE" dirty="0"/>
              <a:t> </a:t>
            </a:r>
            <a:r>
              <a:rPr lang="nl-BE" dirty="0" err="1"/>
              <a:t>appareils</a:t>
            </a:r>
            <a:r>
              <a:rPr lang="nl-BE" dirty="0">
                <a:effectLst/>
              </a:rPr>
              <a:t>.</a:t>
            </a:r>
            <a:r>
              <a:rPr lang="nl-BE" dirty="0"/>
              <a:t> </a:t>
            </a:r>
            <a:endParaRPr lang="en-US" dirty="0"/>
          </a:p>
          <a:p>
            <a:r>
              <a:rPr lang="nl-BE" dirty="0"/>
              <a:t>La </a:t>
            </a:r>
            <a:r>
              <a:rPr lang="nl-BE" dirty="0" err="1"/>
              <a:t>ville</a:t>
            </a:r>
            <a:r>
              <a:rPr lang="nl-BE" dirty="0"/>
              <a:t> </a:t>
            </a:r>
            <a:r>
              <a:rPr lang="nl-BE" dirty="0" err="1"/>
              <a:t>est</a:t>
            </a:r>
            <a:r>
              <a:rPr lang="nl-BE" dirty="0"/>
              <a:t> "la </a:t>
            </a:r>
            <a:r>
              <a:rPr lang="nl-BE" dirty="0">
                <a:effectLst/>
              </a:rPr>
              <a:t>mine</a:t>
            </a:r>
            <a:r>
              <a:rPr lang="nl-BE" dirty="0"/>
              <a:t> </a:t>
            </a:r>
            <a:r>
              <a:rPr lang="nl-BE" dirty="0" err="1"/>
              <a:t>urbaine</a:t>
            </a:r>
            <a:r>
              <a:rPr lang="nl-BE" dirty="0"/>
              <a:t>", </a:t>
            </a:r>
            <a:r>
              <a:rPr lang="nl-BE" dirty="0" err="1"/>
              <a:t>dont</a:t>
            </a:r>
            <a:r>
              <a:rPr lang="nl-BE" dirty="0"/>
              <a:t> on peut </a:t>
            </a:r>
            <a:r>
              <a:rPr lang="nl-BE" dirty="0" err="1"/>
              <a:t>extraire</a:t>
            </a:r>
            <a:r>
              <a:rPr lang="nl-BE" dirty="0"/>
              <a:t> </a:t>
            </a:r>
            <a:r>
              <a:rPr lang="nl-BE" dirty="0" err="1"/>
              <a:t>le</a:t>
            </a:r>
            <a:r>
              <a:rPr lang="nl-BE" dirty="0"/>
              <a:t> </a:t>
            </a:r>
            <a:r>
              <a:rPr lang="nl-BE" dirty="0" err="1"/>
              <a:t>cuivre</a:t>
            </a:r>
            <a:r>
              <a:rPr lang="nl-BE" dirty="0">
                <a:effectLst/>
              </a:rPr>
              <a:t>, </a:t>
            </a:r>
            <a:r>
              <a:rPr lang="nl-BE" dirty="0" err="1"/>
              <a:t>le</a:t>
            </a:r>
            <a:r>
              <a:rPr lang="nl-BE" dirty="0"/>
              <a:t> </a:t>
            </a:r>
            <a:r>
              <a:rPr lang="nl-BE" dirty="0" err="1"/>
              <a:t>plomb</a:t>
            </a:r>
            <a:r>
              <a:rPr lang="nl-BE" dirty="0">
                <a:effectLst/>
              </a:rPr>
              <a:t>, </a:t>
            </a:r>
            <a:r>
              <a:rPr lang="nl-BE" dirty="0" err="1"/>
              <a:t>le</a:t>
            </a:r>
            <a:r>
              <a:rPr lang="nl-BE" dirty="0"/>
              <a:t> </a:t>
            </a:r>
            <a:r>
              <a:rPr lang="nl-BE" dirty="0" err="1"/>
              <a:t>nickel</a:t>
            </a:r>
            <a:r>
              <a:rPr lang="nl-BE" dirty="0">
                <a:effectLst/>
              </a:rPr>
              <a:t>, </a:t>
            </a:r>
            <a:r>
              <a:rPr lang="nl-BE" dirty="0" err="1"/>
              <a:t>le</a:t>
            </a:r>
            <a:r>
              <a:rPr lang="nl-BE" dirty="0"/>
              <a:t> </a:t>
            </a:r>
            <a:r>
              <a:rPr lang="nl-BE" dirty="0" err="1"/>
              <a:t>zinc</a:t>
            </a:r>
            <a:r>
              <a:rPr lang="nl-BE" dirty="0">
                <a:effectLst/>
              </a:rPr>
              <a:t>, </a:t>
            </a:r>
            <a:r>
              <a:rPr lang="nl-BE" dirty="0" err="1"/>
              <a:t>l'or</a:t>
            </a:r>
            <a:r>
              <a:rPr lang="nl-BE" dirty="0">
                <a:effectLst/>
              </a:rPr>
              <a:t>, </a:t>
            </a:r>
            <a:r>
              <a:rPr lang="nl-BE" dirty="0" err="1"/>
              <a:t>l'argent</a:t>
            </a:r>
            <a:r>
              <a:rPr lang="nl-BE" dirty="0">
                <a:effectLst/>
              </a:rPr>
              <a:t>, </a:t>
            </a:r>
            <a:r>
              <a:rPr lang="nl-BE" dirty="0" err="1"/>
              <a:t>le</a:t>
            </a:r>
            <a:r>
              <a:rPr lang="nl-BE" dirty="0"/>
              <a:t> </a:t>
            </a:r>
            <a:r>
              <a:rPr lang="nl-BE" dirty="0" err="1"/>
              <a:t>platine</a:t>
            </a:r>
            <a:r>
              <a:rPr lang="nl-BE" dirty="0">
                <a:effectLst/>
              </a:rPr>
              <a:t>, </a:t>
            </a:r>
            <a:r>
              <a:rPr lang="nl-BE" dirty="0"/>
              <a:t>etc</a:t>
            </a:r>
            <a:r>
              <a:rPr lang="nl-BE" dirty="0">
                <a:effectLst/>
              </a:rPr>
              <a:t>.</a:t>
            </a:r>
            <a:r>
              <a:rPr lang="nl-BE" dirty="0"/>
              <a:t> </a:t>
            </a:r>
            <a:endParaRPr lang="en-US"/>
          </a:p>
          <a:p>
            <a:r>
              <a:rPr lang="nl-BE" dirty="0" err="1"/>
              <a:t>Nous</a:t>
            </a:r>
            <a:r>
              <a:rPr lang="nl-BE" dirty="0"/>
              <a:t> ne </a:t>
            </a:r>
            <a:r>
              <a:rPr lang="nl-BE" dirty="0" err="1"/>
              <a:t>nous</a:t>
            </a:r>
            <a:r>
              <a:rPr lang="nl-BE" dirty="0"/>
              <a:t> </a:t>
            </a:r>
            <a:r>
              <a:rPr lang="nl-BE" dirty="0" err="1"/>
              <a:t>procurons</a:t>
            </a:r>
            <a:r>
              <a:rPr lang="nl-BE" dirty="0"/>
              <a:t> plus </a:t>
            </a:r>
            <a:r>
              <a:rPr lang="nl-BE" dirty="0" err="1"/>
              <a:t>nos</a:t>
            </a:r>
            <a:r>
              <a:rPr lang="nl-BE" dirty="0"/>
              <a:t> </a:t>
            </a:r>
            <a:r>
              <a:rPr lang="nl-BE" dirty="0" err="1"/>
              <a:t>matières</a:t>
            </a:r>
            <a:r>
              <a:rPr lang="nl-BE" dirty="0"/>
              <a:t> premières dans des mines </a:t>
            </a:r>
            <a:r>
              <a:rPr lang="nl-BE" dirty="0" err="1"/>
              <a:t>situées</a:t>
            </a:r>
            <a:r>
              <a:rPr lang="nl-BE" dirty="0"/>
              <a:t> dans des </a:t>
            </a:r>
            <a:r>
              <a:rPr lang="nl-BE" dirty="0" err="1"/>
              <a:t>pays</a:t>
            </a:r>
            <a:r>
              <a:rPr lang="nl-BE" dirty="0"/>
              <a:t> </a:t>
            </a:r>
            <a:r>
              <a:rPr lang="nl-BE" dirty="0" err="1"/>
              <a:t>lointains</a:t>
            </a:r>
            <a:r>
              <a:rPr lang="nl-BE" dirty="0">
                <a:effectLst/>
              </a:rPr>
              <a:t>, </a:t>
            </a:r>
            <a:r>
              <a:rPr lang="nl-BE" dirty="0"/>
              <a:t>mais </a:t>
            </a:r>
            <a:r>
              <a:rPr lang="nl-BE" dirty="0" err="1"/>
              <a:t>tout</a:t>
            </a:r>
            <a:r>
              <a:rPr lang="nl-BE" dirty="0"/>
              <a:t> </a:t>
            </a:r>
            <a:r>
              <a:rPr lang="nl-BE" dirty="0" err="1"/>
              <a:t>simplement</a:t>
            </a:r>
            <a:r>
              <a:rPr lang="nl-BE" dirty="0"/>
              <a:t> </a:t>
            </a:r>
            <a:r>
              <a:rPr lang="nl-BE" dirty="0" err="1"/>
              <a:t>ici</a:t>
            </a:r>
            <a:r>
              <a:rPr lang="nl-BE" dirty="0">
                <a:effectLst/>
              </a:rPr>
              <a:t>. </a:t>
            </a:r>
            <a:endParaRPr lang="en-US"/>
          </a:p>
          <a:p>
            <a:r>
              <a:rPr lang="nl-BE" dirty="0" err="1"/>
              <a:t>Nous</a:t>
            </a:r>
            <a:r>
              <a:rPr lang="nl-BE" dirty="0"/>
              <a:t> </a:t>
            </a:r>
            <a:r>
              <a:rPr lang="nl-BE" dirty="0" err="1"/>
              <a:t>nous</a:t>
            </a:r>
            <a:r>
              <a:rPr lang="nl-BE" dirty="0"/>
              <a:t> </a:t>
            </a:r>
            <a:r>
              <a:rPr lang="nl-BE" dirty="0" err="1"/>
              <a:t>sommes</a:t>
            </a:r>
            <a:r>
              <a:rPr lang="nl-BE" dirty="0"/>
              <a:t> </a:t>
            </a:r>
            <a:r>
              <a:rPr lang="nl-BE" dirty="0" err="1"/>
              <a:t>rendus</a:t>
            </a:r>
            <a:r>
              <a:rPr lang="nl-BE" dirty="0"/>
              <a:t> </a:t>
            </a:r>
            <a:r>
              <a:rPr lang="nl-BE" dirty="0" err="1"/>
              <a:t>énormément</a:t>
            </a:r>
            <a:r>
              <a:rPr lang="nl-BE" dirty="0"/>
              <a:t> </a:t>
            </a:r>
            <a:r>
              <a:rPr lang="nl-BE" dirty="0" err="1"/>
              <a:t>dépendants</a:t>
            </a:r>
            <a:r>
              <a:rPr lang="nl-BE" dirty="0"/>
              <a:t> de </a:t>
            </a:r>
            <a:r>
              <a:rPr lang="nl-BE" dirty="0" err="1"/>
              <a:t>l'importation</a:t>
            </a:r>
            <a:r>
              <a:rPr lang="nl-BE" dirty="0"/>
              <a:t> de </a:t>
            </a:r>
            <a:r>
              <a:rPr lang="nl-BE" dirty="0" err="1"/>
              <a:t>matières</a:t>
            </a:r>
            <a:r>
              <a:rPr lang="nl-BE" dirty="0"/>
              <a:t> premières </a:t>
            </a:r>
            <a:r>
              <a:rPr lang="nl-BE" dirty="0" err="1"/>
              <a:t>d'autres</a:t>
            </a:r>
            <a:r>
              <a:rPr lang="nl-BE" dirty="0"/>
              <a:t> </a:t>
            </a:r>
            <a:r>
              <a:rPr lang="nl-BE" dirty="0" err="1"/>
              <a:t>pays</a:t>
            </a:r>
            <a:r>
              <a:rPr lang="nl-BE" dirty="0">
                <a:effectLst/>
              </a:rPr>
              <a:t>, </a:t>
            </a:r>
            <a:r>
              <a:rPr lang="nl-BE" dirty="0"/>
              <a:t>comme </a:t>
            </a:r>
            <a:r>
              <a:rPr lang="nl-BE" dirty="0" err="1"/>
              <a:t>le</a:t>
            </a:r>
            <a:r>
              <a:rPr lang="nl-BE" dirty="0"/>
              <a:t> </a:t>
            </a:r>
            <a:r>
              <a:rPr lang="nl-BE" dirty="0">
                <a:effectLst/>
              </a:rPr>
              <a:t>Congo, </a:t>
            </a:r>
            <a:r>
              <a:rPr lang="nl-BE" dirty="0" err="1"/>
              <a:t>le</a:t>
            </a:r>
            <a:r>
              <a:rPr lang="nl-BE" dirty="0"/>
              <a:t> </a:t>
            </a:r>
            <a:r>
              <a:rPr lang="nl-BE" dirty="0">
                <a:effectLst/>
              </a:rPr>
              <a:t>Nigeria, </a:t>
            </a:r>
            <a:r>
              <a:rPr lang="nl-BE" dirty="0"/>
              <a:t>la </a:t>
            </a:r>
            <a:r>
              <a:rPr lang="nl-BE" dirty="0" err="1"/>
              <a:t>Russie</a:t>
            </a:r>
            <a:r>
              <a:rPr lang="nl-BE" dirty="0"/>
              <a:t>, la </a:t>
            </a:r>
            <a:r>
              <a:rPr lang="nl-BE" dirty="0" err="1"/>
              <a:t>Chine</a:t>
            </a:r>
            <a:r>
              <a:rPr lang="nl-BE" dirty="0">
                <a:effectLst/>
              </a:rPr>
              <a:t>, </a:t>
            </a:r>
            <a:r>
              <a:rPr lang="nl-BE" dirty="0"/>
              <a:t>... </a:t>
            </a:r>
            <a:endParaRPr lang="en-US"/>
          </a:p>
          <a:p>
            <a:r>
              <a:rPr lang="nl-BE" dirty="0"/>
              <a:t>Mais </a:t>
            </a:r>
            <a:r>
              <a:rPr lang="nl-BE" dirty="0" err="1"/>
              <a:t>entre-temps</a:t>
            </a:r>
            <a:r>
              <a:rPr lang="nl-BE" dirty="0">
                <a:effectLst/>
              </a:rPr>
              <a:t>, </a:t>
            </a:r>
            <a:r>
              <a:rPr lang="nl-BE" dirty="0" err="1"/>
              <a:t>tant</a:t>
            </a:r>
            <a:r>
              <a:rPr lang="nl-BE" dirty="0"/>
              <a:t> de </a:t>
            </a:r>
            <a:r>
              <a:rPr lang="nl-BE" dirty="0" err="1"/>
              <a:t>matières</a:t>
            </a:r>
            <a:r>
              <a:rPr lang="nl-BE" dirty="0"/>
              <a:t> premières ont </a:t>
            </a:r>
            <a:r>
              <a:rPr lang="nl-BE" dirty="0" err="1"/>
              <a:t>été</a:t>
            </a:r>
            <a:r>
              <a:rPr lang="nl-BE" dirty="0"/>
              <a:t> </a:t>
            </a:r>
            <a:r>
              <a:rPr lang="nl-BE" dirty="0" err="1"/>
              <a:t>extraites</a:t>
            </a:r>
            <a:r>
              <a:rPr lang="nl-BE" dirty="0"/>
              <a:t> de ces mines et </a:t>
            </a:r>
            <a:r>
              <a:rPr lang="nl-BE" dirty="0" err="1"/>
              <a:t>transportées</a:t>
            </a:r>
            <a:r>
              <a:rPr lang="nl-BE" dirty="0"/>
              <a:t> </a:t>
            </a:r>
            <a:r>
              <a:rPr lang="nl-BE" dirty="0">
                <a:effectLst/>
              </a:rPr>
              <a:t>en </a:t>
            </a:r>
            <a:r>
              <a:rPr lang="nl-BE" dirty="0"/>
              <a:t>Europe sous </a:t>
            </a:r>
            <a:r>
              <a:rPr lang="nl-BE" dirty="0" err="1"/>
              <a:t>forme</a:t>
            </a:r>
            <a:r>
              <a:rPr lang="nl-BE" dirty="0"/>
              <a:t> de </a:t>
            </a:r>
            <a:r>
              <a:rPr lang="nl-BE" dirty="0" err="1"/>
              <a:t>produits</a:t>
            </a:r>
            <a:r>
              <a:rPr lang="nl-BE" dirty="0"/>
              <a:t> que </a:t>
            </a:r>
            <a:r>
              <a:rPr lang="nl-BE" dirty="0" err="1"/>
              <a:t>nous</a:t>
            </a:r>
            <a:r>
              <a:rPr lang="nl-BE" dirty="0"/>
              <a:t> </a:t>
            </a:r>
            <a:r>
              <a:rPr lang="nl-BE" dirty="0" err="1"/>
              <a:t>disposons</a:t>
            </a:r>
            <a:r>
              <a:rPr lang="nl-BE" dirty="0"/>
              <a:t> </a:t>
            </a:r>
            <a:r>
              <a:rPr lang="nl-BE" dirty="0" err="1"/>
              <a:t>maintenant</a:t>
            </a:r>
            <a:r>
              <a:rPr lang="nl-BE" dirty="0"/>
              <a:t> </a:t>
            </a:r>
            <a:r>
              <a:rPr lang="nl-BE" dirty="0" err="1"/>
              <a:t>nous-mêmes</a:t>
            </a:r>
            <a:r>
              <a:rPr lang="nl-BE" dirty="0"/>
              <a:t> </a:t>
            </a:r>
            <a:r>
              <a:rPr lang="nl-BE" dirty="0" err="1"/>
              <a:t>d'énormes</a:t>
            </a:r>
            <a:r>
              <a:rPr lang="nl-BE" dirty="0"/>
              <a:t> </a:t>
            </a:r>
            <a:r>
              <a:rPr lang="nl-BE" dirty="0" err="1"/>
              <a:t>quantités</a:t>
            </a:r>
            <a:r>
              <a:rPr lang="nl-BE" dirty="0"/>
              <a:t> de </a:t>
            </a:r>
            <a:r>
              <a:rPr lang="nl-BE" dirty="0" err="1"/>
              <a:t>matières</a:t>
            </a:r>
            <a:r>
              <a:rPr lang="nl-BE" dirty="0"/>
              <a:t> premières.  </a:t>
            </a:r>
            <a:endParaRPr lang="en-US"/>
          </a:p>
          <a:p>
            <a:r>
              <a:rPr lang="nl-BE" dirty="0"/>
              <a:t>Mais </a:t>
            </a:r>
            <a:r>
              <a:rPr lang="nl-BE" dirty="0" err="1"/>
              <a:t>nous</a:t>
            </a:r>
            <a:r>
              <a:rPr lang="nl-BE" dirty="0"/>
              <a:t> </a:t>
            </a:r>
            <a:r>
              <a:rPr lang="nl-BE" dirty="0" err="1"/>
              <a:t>devons</a:t>
            </a:r>
            <a:r>
              <a:rPr lang="nl-BE" dirty="0"/>
              <a:t> les </a:t>
            </a:r>
            <a:r>
              <a:rPr lang="nl-BE" dirty="0" err="1"/>
              <a:t>retirer</a:t>
            </a:r>
            <a:r>
              <a:rPr lang="nl-BE" dirty="0"/>
              <a:t> de </a:t>
            </a:r>
            <a:r>
              <a:rPr lang="nl-BE" dirty="0" err="1"/>
              <a:t>nos</a:t>
            </a:r>
            <a:r>
              <a:rPr lang="nl-BE" dirty="0"/>
              <a:t> </a:t>
            </a:r>
            <a:r>
              <a:rPr lang="nl-BE" dirty="0" err="1"/>
              <a:t>appareils</a:t>
            </a:r>
            <a:r>
              <a:rPr lang="nl-BE" dirty="0">
                <a:effectLst/>
              </a:rPr>
              <a:t>, </a:t>
            </a:r>
            <a:r>
              <a:rPr lang="nl-BE" dirty="0" err="1"/>
              <a:t>bien</a:t>
            </a:r>
            <a:r>
              <a:rPr lang="nl-BE" dirty="0"/>
              <a:t> </a:t>
            </a:r>
            <a:r>
              <a:rPr lang="nl-BE" dirty="0" err="1"/>
              <a:t>sûr</a:t>
            </a:r>
            <a:r>
              <a:rPr lang="nl-BE" dirty="0">
                <a:effectLst/>
              </a:rPr>
              <a:t>.</a:t>
            </a:r>
            <a:r>
              <a:rPr lang="nl-BE" dirty="0"/>
              <a:t> </a:t>
            </a:r>
            <a:endParaRPr lang="en-US">
              <a:ea typeface="Calibri"/>
              <a:cs typeface="Calibri"/>
            </a:endParaRPr>
          </a:p>
          <a:p>
            <a:endParaRPr lang="nl-BE" dirty="0"/>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a:t>
            </a:fld>
            <a:endParaRPr lang="nl-BE"/>
          </a:p>
        </p:txBody>
      </p:sp>
    </p:spTree>
    <p:extLst>
      <p:ext uri="{BB962C8B-B14F-4D97-AF65-F5344CB8AC3E}">
        <p14:creationId xmlns:p14="http://schemas.microsoft.com/office/powerpoint/2010/main" val="3076991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Cuivre</a:t>
            </a:r>
            <a:endParaRPr lang="nl-BE" dirty="0" err="1"/>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44</a:t>
            </a:fld>
            <a:endParaRPr lang="nl-BE"/>
          </a:p>
        </p:txBody>
      </p:sp>
    </p:spTree>
    <p:extLst>
      <p:ext uri="{BB962C8B-B14F-4D97-AF65-F5344CB8AC3E}">
        <p14:creationId xmlns:p14="http://schemas.microsoft.com/office/powerpoint/2010/main" val="42228049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err="1"/>
              <a:t>Argent</a:t>
            </a:r>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45</a:t>
            </a:fld>
            <a:endParaRPr lang="nl-BE"/>
          </a:p>
        </p:txBody>
      </p:sp>
    </p:spTree>
    <p:extLst>
      <p:ext uri="{BB962C8B-B14F-4D97-AF65-F5344CB8AC3E}">
        <p14:creationId xmlns:p14="http://schemas.microsoft.com/office/powerpoint/2010/main" val="40942559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238199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174054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65074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06491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05017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621988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
</a:t>
            </a: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698650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26859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666732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54</a:t>
            </a:fld>
            <a:endParaRPr lang="nl-BE"/>
          </a:p>
        </p:txBody>
      </p:sp>
    </p:spTree>
    <p:extLst>
      <p:ext uri="{BB962C8B-B14F-4D97-AF65-F5344CB8AC3E}">
        <p14:creationId xmlns:p14="http://schemas.microsoft.com/office/powerpoint/2010/main" val="32507271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endParaRPr lang="nl-BE" dirty="0"/>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55</a:t>
            </a:fld>
            <a:endParaRPr lang="nl-BE"/>
          </a:p>
        </p:txBody>
      </p:sp>
    </p:spTree>
    <p:extLst>
      <p:ext uri="{BB962C8B-B14F-4D97-AF65-F5344CB8AC3E}">
        <p14:creationId xmlns:p14="http://schemas.microsoft.com/office/powerpoint/2010/main" val="27310362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85381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135904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50674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FR" b="0" i="0" dirty="0">
                <a:effectLst/>
              </a:rPr>
              <a:t>Non seulement pour les pièces de monnaie ou les bijoux, </a:t>
            </a:r>
            <a:r>
              <a:rPr lang="fr-FR" dirty="0"/>
              <a:t>l'argent est </a:t>
            </a:r>
            <a:r>
              <a:rPr lang="fr-FR" b="0" i="0" dirty="0">
                <a:effectLst/>
              </a:rPr>
              <a:t>aussi largement utilisé dans toutes sortes </a:t>
            </a:r>
            <a:r>
              <a:rPr lang="fr-FR" dirty="0"/>
              <a:t>d'applications </a:t>
            </a:r>
            <a:r>
              <a:rPr lang="fr-FR" b="0" i="0" dirty="0">
                <a:effectLst/>
              </a:rPr>
              <a:t>industrielles et technologiques. </a:t>
            </a:r>
            <a:endParaRPr lang="nl-BE" dirty="0">
              <a:latin typeface="helvetica"/>
              <a:cs typeface="helvetica"/>
            </a:endParaRPr>
          </a:p>
          <a:p>
            <a:r>
              <a:rPr lang="fr-FR" dirty="0"/>
              <a:t>L'argent </a:t>
            </a:r>
            <a:r>
              <a:rPr lang="fr-FR" b="0" i="0" dirty="0">
                <a:effectLst/>
              </a:rPr>
              <a:t>est utilisé dans </a:t>
            </a:r>
            <a:r>
              <a:rPr lang="fr-FR" dirty="0"/>
              <a:t>l'industrie </a:t>
            </a:r>
            <a:r>
              <a:rPr lang="fr-FR" b="0" i="0" dirty="0">
                <a:effectLst/>
              </a:rPr>
              <a:t>photographique</a:t>
            </a:r>
            <a:r>
              <a:rPr lang="fr-FR" dirty="0"/>
              <a:t>,</a:t>
            </a:r>
            <a:r>
              <a:rPr lang="fr-FR" b="0" i="0" dirty="0">
                <a:effectLst/>
              </a:rPr>
              <a:t> mais aussi pour les </a:t>
            </a:r>
            <a:r>
              <a:rPr lang="fr-FR" dirty="0"/>
              <a:t>dispositifs </a:t>
            </a:r>
            <a:r>
              <a:rPr lang="fr-FR" b="0" i="0" dirty="0">
                <a:effectLst/>
              </a:rPr>
              <a:t>électroniques, tels que les interrupteurs, les supraconducteurs ou les circuits imprimés</a:t>
            </a:r>
            <a:r>
              <a:rPr lang="fr-FR" b="0" i="0" dirty="0">
                <a:solidFill>
                  <a:srgbClr val="353535"/>
                </a:solidFill>
                <a:effectLst/>
                <a:latin typeface="helvetica"/>
                <a:cs typeface="helvetica"/>
              </a:rPr>
              <a:t>
</a:t>
            </a:r>
            <a:endParaRPr lang="nl-BE">
              <a:latin typeface="helvetica"/>
              <a:cs typeface="helvetica"/>
            </a:endParaRP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31017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60</a:t>
            </a:fld>
            <a:endParaRPr lang="nl-BE"/>
          </a:p>
        </p:txBody>
      </p:sp>
    </p:spTree>
    <p:extLst>
      <p:ext uri="{BB962C8B-B14F-4D97-AF65-F5344CB8AC3E}">
        <p14:creationId xmlns:p14="http://schemas.microsoft.com/office/powerpoint/2010/main" val="18674399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818456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defRPr/>
            </a:pPr>
            <a:r>
              <a:rPr lang="fr-FR" dirty="0"/>
              <a:t>Le nickel a une grande diversité d’applications, la plus grande demande de nickel provient principalement de l’industrie où il est utilisé dans divers alliages d’acier. </a:t>
            </a:r>
            <a:endParaRPr lang="nl-BE" dirty="0"/>
          </a:p>
          <a:p>
            <a:pPr>
              <a:defRPr/>
            </a:pPr>
            <a:r>
              <a:rPr lang="fr-FR" dirty="0"/>
              <a:t>Les applications les plus courantes du nickel comprennent: l’acier inoxydable, les pièces de monnaie, les aimants, les piles rechargeables et les cordes de guitare.
</a:t>
            </a:r>
            <a:endParaRPr lang="nl-BE">
              <a:cs typeface="Calibri"/>
            </a:endParaRP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806019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Les </a:t>
            </a:r>
            <a:r>
              <a:rPr lang="nl-NL" dirty="0" err="1"/>
              <a:t>téléphones</a:t>
            </a:r>
            <a:r>
              <a:rPr lang="nl-NL" dirty="0"/>
              <a:t> portables</a:t>
            </a:r>
            <a:r>
              <a:rPr lang="nl-NL" b="0" i="0" dirty="0">
                <a:effectLst/>
              </a:rPr>
              <a:t>, </a:t>
            </a:r>
            <a:r>
              <a:rPr lang="nl-NL" dirty="0"/>
              <a:t>les </a:t>
            </a:r>
            <a:r>
              <a:rPr lang="nl-NL" dirty="0" err="1"/>
              <a:t>tablettes</a:t>
            </a:r>
            <a:r>
              <a:rPr lang="nl-NL" dirty="0"/>
              <a:t> et les </a:t>
            </a:r>
            <a:r>
              <a:rPr lang="nl-NL" dirty="0" err="1"/>
              <a:t>voitures</a:t>
            </a:r>
            <a:r>
              <a:rPr lang="nl-NL" dirty="0"/>
              <a:t> </a:t>
            </a:r>
            <a:r>
              <a:rPr lang="nl-NL" dirty="0" err="1"/>
              <a:t>électriques</a:t>
            </a:r>
            <a:r>
              <a:rPr lang="nl-NL" dirty="0"/>
              <a:t> </a:t>
            </a:r>
            <a:r>
              <a:rPr lang="nl-NL" dirty="0" err="1"/>
              <a:t>sont</a:t>
            </a:r>
            <a:r>
              <a:rPr lang="nl-NL" dirty="0"/>
              <a:t> </a:t>
            </a:r>
            <a:r>
              <a:rPr lang="nl-NL" dirty="0" err="1"/>
              <a:t>fabriqués</a:t>
            </a:r>
            <a:r>
              <a:rPr lang="nl-NL" dirty="0"/>
              <a:t> </a:t>
            </a:r>
            <a:r>
              <a:rPr lang="nl-NL" dirty="0" err="1"/>
              <a:t>avec</a:t>
            </a:r>
            <a:r>
              <a:rPr lang="nl-NL" dirty="0"/>
              <a:t> du </a:t>
            </a:r>
            <a:r>
              <a:rPr lang="nl-NL" dirty="0" err="1"/>
              <a:t>cobalt</a:t>
            </a:r>
            <a:r>
              <a:rPr lang="nl-NL" b="0" i="0" dirty="0">
                <a:effectLst/>
              </a:rPr>
              <a:t>. </a:t>
            </a:r>
            <a:endParaRPr lang="en-US" dirty="0"/>
          </a:p>
          <a:p>
            <a:r>
              <a:rPr lang="nl-NL" dirty="0" err="1"/>
              <a:t>C'est</a:t>
            </a:r>
            <a:r>
              <a:rPr lang="nl-NL" dirty="0"/>
              <a:t> </a:t>
            </a:r>
            <a:r>
              <a:rPr lang="nl-NL" dirty="0" err="1"/>
              <a:t>une</a:t>
            </a:r>
            <a:r>
              <a:rPr lang="nl-NL" dirty="0"/>
              <a:t> </a:t>
            </a:r>
            <a:r>
              <a:rPr lang="nl-NL" dirty="0" err="1"/>
              <a:t>matière</a:t>
            </a:r>
            <a:r>
              <a:rPr lang="nl-NL" dirty="0"/>
              <a:t> première de couleur gris </a:t>
            </a:r>
            <a:r>
              <a:rPr lang="nl-NL" dirty="0" err="1"/>
              <a:t>argenté</a:t>
            </a:r>
            <a:r>
              <a:rPr lang="nl-NL" b="0" i="0" dirty="0">
                <a:effectLst/>
              </a:rPr>
              <a:t>. </a:t>
            </a:r>
            <a:endParaRPr lang="en-US"/>
          </a:p>
          <a:p>
            <a:r>
              <a:rPr lang="nl-NL" dirty="0" err="1"/>
              <a:t>Il</a:t>
            </a:r>
            <a:r>
              <a:rPr lang="nl-NL" dirty="0"/>
              <a:t> </a:t>
            </a:r>
            <a:r>
              <a:rPr lang="nl-NL" dirty="0" err="1"/>
              <a:t>est</a:t>
            </a:r>
            <a:r>
              <a:rPr lang="nl-NL" dirty="0"/>
              <a:t> </a:t>
            </a:r>
            <a:r>
              <a:rPr lang="nl-NL" dirty="0" err="1"/>
              <a:t>utilisé</a:t>
            </a:r>
            <a:r>
              <a:rPr lang="nl-NL" dirty="0"/>
              <a:t> non </a:t>
            </a:r>
            <a:r>
              <a:rPr lang="nl-NL" dirty="0" err="1"/>
              <a:t>seulement</a:t>
            </a:r>
            <a:r>
              <a:rPr lang="nl-NL" dirty="0"/>
              <a:t> pour les </a:t>
            </a:r>
            <a:r>
              <a:rPr lang="nl-NL" dirty="0" err="1"/>
              <a:t>piles</a:t>
            </a:r>
            <a:r>
              <a:rPr lang="nl-NL" dirty="0"/>
              <a:t>, mais </a:t>
            </a:r>
            <a:r>
              <a:rPr lang="nl-NL" dirty="0" err="1"/>
              <a:t>aussi</a:t>
            </a:r>
            <a:r>
              <a:rPr lang="nl-NL" dirty="0"/>
              <a:t> pour la couleur du verre</a:t>
            </a:r>
            <a:r>
              <a:rPr lang="nl-NL" b="0" i="0" dirty="0">
                <a:effectLst/>
              </a:rPr>
              <a:t>, </a:t>
            </a:r>
            <a:r>
              <a:rPr lang="nl-NL" dirty="0"/>
              <a:t>par </a:t>
            </a:r>
            <a:r>
              <a:rPr lang="nl-NL" dirty="0" err="1"/>
              <a:t>exemple</a:t>
            </a:r>
            <a:r>
              <a:rPr lang="nl-NL" b="0" i="0" dirty="0">
                <a:effectLst/>
              </a:rPr>
              <a:t>. </a:t>
            </a:r>
            <a:endParaRPr lang="en-US"/>
          </a:p>
          <a:p>
            <a:r>
              <a:rPr lang="nl-NL" dirty="0"/>
              <a:t>À propos, pour </a:t>
            </a:r>
            <a:r>
              <a:rPr lang="nl-NL" dirty="0" err="1"/>
              <a:t>fabriquer</a:t>
            </a:r>
            <a:r>
              <a:rPr lang="nl-NL" dirty="0"/>
              <a:t> </a:t>
            </a:r>
            <a:r>
              <a:rPr lang="nl-NL" dirty="0" err="1"/>
              <a:t>un</a:t>
            </a:r>
            <a:r>
              <a:rPr lang="nl-NL" dirty="0"/>
              <a:t> </a:t>
            </a:r>
            <a:r>
              <a:rPr lang="nl-NL" b="0" i="0" dirty="0">
                <a:effectLst/>
              </a:rPr>
              <a:t>smartphone</a:t>
            </a:r>
            <a:r>
              <a:rPr lang="nl-NL" dirty="0"/>
              <a:t>, </a:t>
            </a:r>
            <a:r>
              <a:rPr lang="nl-NL" dirty="0" err="1"/>
              <a:t>il</a:t>
            </a:r>
            <a:r>
              <a:rPr lang="nl-NL" dirty="0"/>
              <a:t> </a:t>
            </a:r>
            <a:r>
              <a:rPr lang="nl-NL" dirty="0" err="1"/>
              <a:t>faut</a:t>
            </a:r>
            <a:r>
              <a:rPr lang="nl-NL" b="0" i="0" dirty="0">
                <a:effectLst/>
              </a:rPr>
              <a:t> 5 </a:t>
            </a:r>
            <a:r>
              <a:rPr lang="nl-NL" dirty="0"/>
              <a:t>à 10 </a:t>
            </a:r>
            <a:r>
              <a:rPr lang="nl-NL" dirty="0" err="1"/>
              <a:t>grammes</a:t>
            </a:r>
            <a:r>
              <a:rPr lang="nl-NL" b="0" i="0" dirty="0">
                <a:effectLst/>
              </a:rPr>
              <a:t>, </a:t>
            </a:r>
            <a:r>
              <a:rPr lang="nl-NL" dirty="0"/>
              <a:t>pour </a:t>
            </a:r>
            <a:r>
              <a:rPr lang="nl-NL" dirty="0" err="1"/>
              <a:t>un</a:t>
            </a:r>
            <a:r>
              <a:rPr lang="nl-NL" dirty="0"/>
              <a:t> </a:t>
            </a:r>
            <a:r>
              <a:rPr lang="nl-NL" dirty="0" err="1"/>
              <a:t>ordinateur</a:t>
            </a:r>
            <a:r>
              <a:rPr lang="nl-NL" dirty="0"/>
              <a:t> portable </a:t>
            </a:r>
            <a:r>
              <a:rPr lang="nl-NL" dirty="0" err="1"/>
              <a:t>une</a:t>
            </a:r>
            <a:r>
              <a:rPr lang="nl-NL" dirty="0"/>
              <a:t> </a:t>
            </a:r>
            <a:r>
              <a:rPr lang="nl-NL" dirty="0" err="1"/>
              <a:t>once</a:t>
            </a:r>
            <a:r>
              <a:rPr lang="nl-NL" dirty="0"/>
              <a:t> (28.34g) et</a:t>
            </a:r>
            <a:r>
              <a:rPr lang="nl-NL" b="0" i="0" dirty="0">
                <a:effectLst/>
              </a:rPr>
              <a:t> </a:t>
            </a:r>
            <a:r>
              <a:rPr lang="nl-NL" dirty="0"/>
              <a:t>pour </a:t>
            </a:r>
            <a:r>
              <a:rPr lang="nl-NL" dirty="0" err="1"/>
              <a:t>une</a:t>
            </a:r>
            <a:r>
              <a:rPr lang="nl-NL" dirty="0"/>
              <a:t> </a:t>
            </a:r>
            <a:r>
              <a:rPr lang="nl-NL" dirty="0" err="1"/>
              <a:t>voiture</a:t>
            </a:r>
            <a:r>
              <a:rPr lang="nl-NL" dirty="0"/>
              <a:t> </a:t>
            </a:r>
            <a:r>
              <a:rPr lang="nl-NL" dirty="0" err="1"/>
              <a:t>électrique</a:t>
            </a:r>
            <a:r>
              <a:rPr lang="nl-NL" dirty="0"/>
              <a:t> 5 à 10 </a:t>
            </a:r>
            <a:r>
              <a:rPr lang="nl-NL" dirty="0" err="1"/>
              <a:t>kilogrammes</a:t>
            </a:r>
            <a:r>
              <a:rPr lang="nl-NL" b="0" i="0" dirty="0">
                <a:effectLst/>
              </a:rPr>
              <a:t>.</a:t>
            </a:r>
            <a:endParaRPr lang="en-US">
              <a:cs typeface="Calibri"/>
            </a:endParaRPr>
          </a:p>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07895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6776484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defRPr/>
            </a:pPr>
            <a:r>
              <a:rPr lang="nl-NL" dirty="0"/>
              <a:t>Dans </a:t>
            </a:r>
            <a:r>
              <a:rPr lang="nl-NL" dirty="0" err="1"/>
              <a:t>une</a:t>
            </a:r>
            <a:r>
              <a:rPr lang="nl-NL" dirty="0"/>
              <a:t> </a:t>
            </a:r>
            <a:r>
              <a:rPr lang="nl-NL" dirty="0" err="1"/>
              <a:t>raffinerie</a:t>
            </a:r>
            <a:r>
              <a:rPr lang="nl-NL" dirty="0"/>
              <a:t>, </a:t>
            </a:r>
            <a:r>
              <a:rPr lang="nl-NL" dirty="0" err="1"/>
              <a:t>le</a:t>
            </a:r>
            <a:r>
              <a:rPr lang="nl-NL" dirty="0"/>
              <a:t> </a:t>
            </a:r>
            <a:r>
              <a:rPr lang="nl-NL" dirty="0" err="1"/>
              <a:t>pétrole</a:t>
            </a:r>
            <a:r>
              <a:rPr lang="nl-NL" dirty="0"/>
              <a:t> brut </a:t>
            </a:r>
            <a:r>
              <a:rPr lang="nl-NL" dirty="0" err="1"/>
              <a:t>subit</a:t>
            </a:r>
            <a:r>
              <a:rPr lang="nl-NL" dirty="0"/>
              <a:t> </a:t>
            </a:r>
            <a:r>
              <a:rPr lang="nl-NL" dirty="0" err="1"/>
              <a:t>un</a:t>
            </a:r>
            <a:r>
              <a:rPr lang="nl-NL" dirty="0"/>
              <a:t> </a:t>
            </a:r>
            <a:r>
              <a:rPr lang="nl-NL" dirty="0" err="1"/>
              <a:t>traitement</a:t>
            </a:r>
            <a:r>
              <a:rPr lang="nl-NL" dirty="0"/>
              <a:t> supplémentaire</a:t>
            </a:r>
            <a:r>
              <a:rPr lang="nl-NL" b="0" i="0" dirty="0">
                <a:effectLst/>
              </a:rPr>
              <a:t>. </a:t>
            </a:r>
            <a:endParaRPr lang="en-US" dirty="0"/>
          </a:p>
          <a:p>
            <a:pPr>
              <a:defRPr/>
            </a:pPr>
            <a:r>
              <a:rPr lang="nl-NL" dirty="0" err="1"/>
              <a:t>C'est</a:t>
            </a:r>
            <a:r>
              <a:rPr lang="nl-NL" dirty="0"/>
              <a:t> </a:t>
            </a:r>
            <a:r>
              <a:rPr lang="nl-NL" dirty="0" err="1"/>
              <a:t>ainsi</a:t>
            </a:r>
            <a:r>
              <a:rPr lang="nl-NL" dirty="0"/>
              <a:t> que </a:t>
            </a:r>
            <a:r>
              <a:rPr lang="nl-NL" dirty="0" err="1"/>
              <a:t>l'on</a:t>
            </a:r>
            <a:r>
              <a:rPr lang="nl-NL" dirty="0"/>
              <a:t> </a:t>
            </a:r>
            <a:r>
              <a:rPr lang="nl-NL" dirty="0" err="1"/>
              <a:t>obtient</a:t>
            </a:r>
            <a:r>
              <a:rPr lang="nl-NL" dirty="0"/>
              <a:t> </a:t>
            </a:r>
            <a:r>
              <a:rPr lang="nl-NL" dirty="0" err="1"/>
              <a:t>le</a:t>
            </a:r>
            <a:r>
              <a:rPr lang="nl-NL" dirty="0"/>
              <a:t> </a:t>
            </a:r>
            <a:r>
              <a:rPr lang="nl-NL" dirty="0" err="1"/>
              <a:t>fioul</a:t>
            </a:r>
            <a:r>
              <a:rPr lang="nl-NL" b="0" i="0" dirty="0">
                <a:effectLst/>
              </a:rPr>
              <a:t>, </a:t>
            </a:r>
            <a:r>
              <a:rPr lang="nl-NL" dirty="0" err="1"/>
              <a:t>l'essence</a:t>
            </a:r>
            <a:r>
              <a:rPr lang="nl-NL" dirty="0"/>
              <a:t> et la paraffine</a:t>
            </a:r>
            <a:r>
              <a:rPr lang="nl-NL" b="0" i="0" dirty="0">
                <a:effectLst/>
              </a:rPr>
              <a:t>. </a:t>
            </a:r>
            <a:endParaRPr lang="en-US"/>
          </a:p>
          <a:p>
            <a:pPr>
              <a:defRPr/>
            </a:pPr>
            <a:r>
              <a:rPr lang="nl-NL" dirty="0"/>
              <a:t>Le </a:t>
            </a:r>
            <a:r>
              <a:rPr lang="nl-NL" dirty="0" err="1"/>
              <a:t>pétrole</a:t>
            </a:r>
            <a:r>
              <a:rPr lang="nl-NL" dirty="0"/>
              <a:t> </a:t>
            </a:r>
            <a:r>
              <a:rPr lang="nl-NL" dirty="0" err="1"/>
              <a:t>est</a:t>
            </a:r>
            <a:r>
              <a:rPr lang="nl-NL" dirty="0"/>
              <a:t> </a:t>
            </a:r>
            <a:r>
              <a:rPr lang="nl-NL" dirty="0" err="1"/>
              <a:t>également</a:t>
            </a:r>
            <a:r>
              <a:rPr lang="nl-NL" dirty="0"/>
              <a:t> </a:t>
            </a:r>
            <a:r>
              <a:rPr lang="nl-NL" dirty="0" err="1"/>
              <a:t>utilisé</a:t>
            </a:r>
            <a:r>
              <a:rPr lang="nl-NL" dirty="0"/>
              <a:t> pour </a:t>
            </a:r>
            <a:r>
              <a:rPr lang="nl-NL" dirty="0" err="1"/>
              <a:t>fabriquer</a:t>
            </a:r>
            <a:r>
              <a:rPr lang="nl-NL" dirty="0"/>
              <a:t> </a:t>
            </a:r>
            <a:r>
              <a:rPr lang="nl-NL" dirty="0" err="1"/>
              <a:t>d'autres</a:t>
            </a:r>
            <a:r>
              <a:rPr lang="nl-NL" dirty="0"/>
              <a:t> </a:t>
            </a:r>
            <a:r>
              <a:rPr lang="nl-NL" dirty="0" err="1"/>
              <a:t>produits</a:t>
            </a:r>
            <a:r>
              <a:rPr lang="nl-NL" dirty="0"/>
              <a:t> </a:t>
            </a:r>
            <a:r>
              <a:rPr lang="nl-NL" b="0" i="0" dirty="0">
                <a:effectLst/>
              </a:rPr>
              <a:t>: </a:t>
            </a:r>
            <a:r>
              <a:rPr lang="nl-NL" dirty="0" err="1"/>
              <a:t>asphalte</a:t>
            </a:r>
            <a:r>
              <a:rPr lang="nl-NL" dirty="0"/>
              <a:t>, </a:t>
            </a:r>
            <a:r>
              <a:rPr lang="nl-NL" dirty="0" err="1"/>
              <a:t>plastiques</a:t>
            </a:r>
            <a:r>
              <a:rPr lang="nl-NL" b="0" i="0" dirty="0">
                <a:effectLst/>
              </a:rPr>
              <a:t>, </a:t>
            </a:r>
            <a:r>
              <a:rPr lang="nl-NL" dirty="0" err="1"/>
              <a:t>médicaments</a:t>
            </a:r>
            <a:r>
              <a:rPr lang="nl-NL" b="0" i="0" dirty="0">
                <a:effectLst/>
              </a:rPr>
              <a:t>, </a:t>
            </a:r>
            <a:r>
              <a:rPr lang="nl-NL" dirty="0" err="1"/>
              <a:t>détergents</a:t>
            </a:r>
            <a:r>
              <a:rPr lang="nl-NL" b="0" i="0" dirty="0">
                <a:effectLst/>
              </a:rPr>
              <a:t>, </a:t>
            </a:r>
            <a:r>
              <a:rPr lang="nl-NL" dirty="0"/>
              <a:t>etc</a:t>
            </a:r>
            <a:r>
              <a:rPr lang="nl-NL" b="0" i="0" dirty="0">
                <a:effectLst/>
              </a:rPr>
              <a:t>. </a:t>
            </a:r>
            <a:endParaRPr lang="en-US"/>
          </a:p>
          <a:p>
            <a:pPr>
              <a:defRPr/>
            </a:pPr>
            <a:r>
              <a:rPr lang="nl-NL" dirty="0" err="1"/>
              <a:t>Pratiquement</a:t>
            </a:r>
            <a:r>
              <a:rPr lang="nl-NL" dirty="0"/>
              <a:t> </a:t>
            </a:r>
            <a:r>
              <a:rPr lang="nl-NL" dirty="0" err="1"/>
              <a:t>tout</a:t>
            </a:r>
            <a:r>
              <a:rPr lang="nl-NL" dirty="0"/>
              <a:t> </a:t>
            </a:r>
            <a:r>
              <a:rPr lang="nl-NL" dirty="0" err="1"/>
              <a:t>ce</a:t>
            </a:r>
            <a:r>
              <a:rPr lang="nl-NL" dirty="0"/>
              <a:t> </a:t>
            </a:r>
            <a:r>
              <a:rPr lang="nl-NL" dirty="0" err="1"/>
              <a:t>qui</a:t>
            </a:r>
            <a:r>
              <a:rPr lang="nl-NL" dirty="0"/>
              <a:t> </a:t>
            </a:r>
            <a:r>
              <a:rPr lang="nl-NL" dirty="0" err="1"/>
              <a:t>est</a:t>
            </a:r>
            <a:r>
              <a:rPr lang="nl-NL" dirty="0"/>
              <a:t> </a:t>
            </a:r>
            <a:r>
              <a:rPr lang="nl-NL" dirty="0" err="1"/>
              <a:t>frabriqué</a:t>
            </a:r>
            <a:r>
              <a:rPr lang="nl-NL" dirty="0"/>
              <a:t> par </a:t>
            </a:r>
            <a:r>
              <a:rPr lang="nl-NL" dirty="0" err="1"/>
              <a:t>l'homme</a:t>
            </a:r>
            <a:r>
              <a:rPr lang="nl-NL" dirty="0"/>
              <a:t>, </a:t>
            </a:r>
            <a:r>
              <a:rPr lang="nl-NL" dirty="0" err="1"/>
              <a:t>est</a:t>
            </a:r>
            <a:r>
              <a:rPr lang="nl-NL" dirty="0"/>
              <a:t> </a:t>
            </a:r>
            <a:r>
              <a:rPr lang="nl-NL" dirty="0" err="1"/>
              <a:t>fabriqué</a:t>
            </a:r>
            <a:r>
              <a:rPr lang="nl-NL" dirty="0"/>
              <a:t> à </a:t>
            </a:r>
            <a:r>
              <a:rPr lang="nl-NL" dirty="0" err="1"/>
              <a:t>partir</a:t>
            </a:r>
            <a:r>
              <a:rPr lang="nl-NL" dirty="0"/>
              <a:t> </a:t>
            </a:r>
            <a:r>
              <a:rPr lang="nl-NL" b="0" i="0" dirty="0">
                <a:effectLst/>
              </a:rPr>
              <a:t>de </a:t>
            </a:r>
            <a:r>
              <a:rPr lang="nl-NL" dirty="0" err="1"/>
              <a:t>pétrole</a:t>
            </a:r>
            <a:r>
              <a:rPr lang="nl-NL" dirty="0"/>
              <a:t>.</a:t>
            </a:r>
            <a:endParaRPr lang="en-US"/>
          </a:p>
          <a:p>
            <a:pPr>
              <a:defRPr/>
            </a:pPr>
            <a:r>
              <a:rPr lang="nl-NL" dirty="0"/>
              <a:t>On peut </a:t>
            </a:r>
            <a:r>
              <a:rPr lang="nl-NL" dirty="0" err="1"/>
              <a:t>dire</a:t>
            </a:r>
            <a:r>
              <a:rPr lang="nl-NL" dirty="0"/>
              <a:t> que </a:t>
            </a:r>
            <a:r>
              <a:rPr lang="nl-NL" dirty="0" err="1"/>
              <a:t>le</a:t>
            </a:r>
            <a:r>
              <a:rPr lang="nl-NL" dirty="0"/>
              <a:t> </a:t>
            </a:r>
            <a:r>
              <a:rPr lang="nl-NL" dirty="0" err="1"/>
              <a:t>pétrole</a:t>
            </a:r>
            <a:r>
              <a:rPr lang="nl-NL" dirty="0"/>
              <a:t> </a:t>
            </a:r>
            <a:r>
              <a:rPr lang="nl-NL" dirty="0" err="1"/>
              <a:t>est</a:t>
            </a:r>
            <a:r>
              <a:rPr lang="nl-NL" dirty="0"/>
              <a:t> </a:t>
            </a:r>
            <a:r>
              <a:rPr lang="nl-NL" dirty="0" err="1"/>
              <a:t>l'une</a:t>
            </a:r>
            <a:r>
              <a:rPr lang="nl-NL" dirty="0"/>
              <a:t> des </a:t>
            </a:r>
            <a:r>
              <a:rPr lang="nl-NL" dirty="0" err="1"/>
              <a:t>substances</a:t>
            </a:r>
            <a:r>
              <a:rPr lang="nl-NL" dirty="0"/>
              <a:t> les plus </a:t>
            </a:r>
            <a:r>
              <a:rPr lang="nl-NL" dirty="0" err="1"/>
              <a:t>importantes</a:t>
            </a:r>
            <a:r>
              <a:rPr lang="nl-NL" dirty="0"/>
              <a:t> </a:t>
            </a:r>
            <a:r>
              <a:rPr lang="nl-NL" dirty="0" err="1"/>
              <a:t>sur</a:t>
            </a:r>
            <a:r>
              <a:rPr lang="nl-NL" dirty="0"/>
              <a:t> </a:t>
            </a:r>
            <a:r>
              <a:rPr lang="nl-NL" dirty="0" err="1"/>
              <a:t>terre</a:t>
            </a:r>
            <a:r>
              <a:rPr lang="nl-NL" dirty="0"/>
              <a:t>.</a:t>
            </a:r>
            <a:endParaRPr lang="en-US">
              <a:cs typeface="Calibri"/>
            </a:endParaRPr>
          </a:p>
          <a:p>
            <a:pPr>
              <a:defRPr/>
            </a:pPr>
            <a:endParaRPr lang="nl-BE" dirty="0">
              <a:ea typeface="Calibri"/>
              <a:cs typeface="Calibri"/>
            </a:endParaRP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816038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En raison de la </a:t>
            </a:r>
            <a:r>
              <a:rPr lang="nl-NL" dirty="0" err="1"/>
              <a:t>polyvalence</a:t>
            </a:r>
            <a:r>
              <a:rPr lang="nl-NL" dirty="0"/>
              <a:t> et des </a:t>
            </a:r>
            <a:r>
              <a:rPr lang="nl-NL" dirty="0" err="1"/>
              <a:t>propriétés</a:t>
            </a:r>
            <a:r>
              <a:rPr lang="nl-NL" dirty="0"/>
              <a:t> </a:t>
            </a:r>
            <a:r>
              <a:rPr lang="nl-NL" dirty="0" err="1"/>
              <a:t>particulières</a:t>
            </a:r>
            <a:r>
              <a:rPr lang="nl-NL" dirty="0"/>
              <a:t> de </a:t>
            </a:r>
            <a:r>
              <a:rPr lang="nl-NL" dirty="0" err="1"/>
              <a:t>l'or</a:t>
            </a:r>
            <a:r>
              <a:rPr lang="nl-NL" dirty="0"/>
              <a:t>, </a:t>
            </a:r>
            <a:r>
              <a:rPr lang="nl-NL" dirty="0" err="1"/>
              <a:t>ce</a:t>
            </a:r>
            <a:r>
              <a:rPr lang="nl-NL" dirty="0"/>
              <a:t> métal </a:t>
            </a:r>
            <a:r>
              <a:rPr lang="nl-NL" dirty="0" err="1"/>
              <a:t>précieux</a:t>
            </a:r>
            <a:r>
              <a:rPr lang="nl-NL" dirty="0"/>
              <a:t> </a:t>
            </a:r>
            <a:r>
              <a:rPr lang="nl-NL" dirty="0" err="1"/>
              <a:t>coûteux</a:t>
            </a:r>
            <a:r>
              <a:rPr lang="nl-NL" dirty="0"/>
              <a:t> peut </a:t>
            </a:r>
            <a:r>
              <a:rPr lang="nl-NL" dirty="0" err="1"/>
              <a:t>être</a:t>
            </a:r>
            <a:r>
              <a:rPr lang="nl-NL" dirty="0"/>
              <a:t> </a:t>
            </a:r>
            <a:r>
              <a:rPr lang="nl-NL" dirty="0" err="1"/>
              <a:t>utilisé</a:t>
            </a:r>
            <a:r>
              <a:rPr lang="nl-NL" dirty="0"/>
              <a:t> </a:t>
            </a:r>
            <a:r>
              <a:rPr lang="nl-NL" b="0" i="0" dirty="0">
                <a:effectLst/>
              </a:rPr>
              <a:t>de </a:t>
            </a:r>
            <a:r>
              <a:rPr lang="nl-NL" dirty="0" err="1"/>
              <a:t>diverses</a:t>
            </a:r>
            <a:r>
              <a:rPr lang="nl-NL" dirty="0"/>
              <a:t> </a:t>
            </a:r>
            <a:r>
              <a:rPr lang="nl-NL" dirty="0" err="1"/>
              <a:t>manières</a:t>
            </a:r>
            <a:r>
              <a:rPr lang="nl-NL" b="0" i="0" dirty="0">
                <a:effectLst/>
              </a:rPr>
              <a:t>. </a:t>
            </a:r>
            <a:endParaRPr lang="en-US" dirty="0"/>
          </a:p>
          <a:p>
            <a:r>
              <a:rPr lang="nl-NL" dirty="0" err="1"/>
              <a:t>Il</a:t>
            </a:r>
            <a:r>
              <a:rPr lang="nl-NL" dirty="0"/>
              <a:t> </a:t>
            </a:r>
            <a:r>
              <a:rPr lang="nl-NL" dirty="0" err="1"/>
              <a:t>s'agit</a:t>
            </a:r>
            <a:r>
              <a:rPr lang="nl-NL" dirty="0"/>
              <a:t> </a:t>
            </a:r>
            <a:r>
              <a:rPr lang="nl-NL" dirty="0" err="1"/>
              <a:t>notamment</a:t>
            </a:r>
            <a:r>
              <a:rPr lang="nl-NL" dirty="0"/>
              <a:t> des </a:t>
            </a:r>
            <a:r>
              <a:rPr lang="nl-NL" dirty="0" err="1"/>
              <a:t>secteurs</a:t>
            </a:r>
            <a:r>
              <a:rPr lang="nl-NL" dirty="0"/>
              <a:t> </a:t>
            </a:r>
            <a:r>
              <a:rPr lang="nl-NL" dirty="0" err="1"/>
              <a:t>suivants</a:t>
            </a:r>
            <a:r>
              <a:rPr lang="nl-NL" dirty="0"/>
              <a:t> </a:t>
            </a:r>
            <a:r>
              <a:rPr lang="nl-NL" b="0" i="0" dirty="0">
                <a:effectLst/>
              </a:rPr>
              <a:t>: </a:t>
            </a:r>
            <a:r>
              <a:rPr lang="nl-NL" dirty="0"/>
              <a:t>bijouterie</a:t>
            </a:r>
            <a:r>
              <a:rPr lang="nl-NL" b="0" i="0" dirty="0">
                <a:effectLst/>
              </a:rPr>
              <a:t>, </a:t>
            </a:r>
            <a:r>
              <a:rPr lang="nl-NL" dirty="0" err="1"/>
              <a:t>pièces</a:t>
            </a:r>
            <a:r>
              <a:rPr lang="nl-NL" dirty="0"/>
              <a:t> de </a:t>
            </a:r>
            <a:r>
              <a:rPr lang="nl-NL" dirty="0" err="1"/>
              <a:t>monnaie</a:t>
            </a:r>
            <a:r>
              <a:rPr lang="nl-NL" b="0" i="0" dirty="0">
                <a:effectLst/>
              </a:rPr>
              <a:t>, </a:t>
            </a:r>
            <a:r>
              <a:rPr lang="nl-NL" dirty="0" err="1"/>
              <a:t>investissements</a:t>
            </a:r>
            <a:r>
              <a:rPr lang="nl-NL" b="0" i="0" dirty="0">
                <a:effectLst/>
              </a:rPr>
              <a:t>, industrie, </a:t>
            </a:r>
            <a:r>
              <a:rPr lang="nl-NL" dirty="0" err="1"/>
              <a:t>aérospatiale</a:t>
            </a:r>
            <a:r>
              <a:rPr lang="nl-NL" b="0" i="0" dirty="0">
                <a:effectLst/>
              </a:rPr>
              <a:t>, </a:t>
            </a:r>
            <a:r>
              <a:rPr lang="nl-NL" dirty="0" err="1"/>
              <a:t>dentisterie</a:t>
            </a:r>
            <a:r>
              <a:rPr lang="nl-NL" b="0" i="0" dirty="0">
                <a:effectLst/>
              </a:rPr>
              <a:t>, </a:t>
            </a:r>
            <a:r>
              <a:rPr lang="nl-NL" dirty="0"/>
              <a:t>recherche </a:t>
            </a:r>
            <a:r>
              <a:rPr lang="nl-NL" dirty="0" err="1"/>
              <a:t>sur</a:t>
            </a:r>
            <a:r>
              <a:rPr lang="nl-NL" dirty="0"/>
              <a:t> </a:t>
            </a:r>
            <a:r>
              <a:rPr lang="nl-NL" dirty="0" err="1"/>
              <a:t>le</a:t>
            </a:r>
            <a:r>
              <a:rPr lang="nl-NL" dirty="0"/>
              <a:t> </a:t>
            </a:r>
            <a:r>
              <a:rPr lang="nl-NL" dirty="0" err="1"/>
              <a:t>cancer</a:t>
            </a:r>
            <a:r>
              <a:rPr lang="nl-NL" b="0" i="0" dirty="0">
                <a:effectLst/>
              </a:rPr>
              <a:t>.</a:t>
            </a:r>
            <a:r>
              <a:rPr lang="nl-NL" dirty="0"/>
              <a:t> </a:t>
            </a:r>
            <a:endParaRPr lang="en-US">
              <a:cs typeface="Calibri"/>
            </a:endParaRP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379699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defRPr/>
            </a:pPr>
            <a:r>
              <a:rPr lang="nl-NL" dirty="0"/>
              <a:t>Les </a:t>
            </a:r>
            <a:r>
              <a:rPr lang="nl-NL" dirty="0" err="1"/>
              <a:t>applications</a:t>
            </a:r>
            <a:r>
              <a:rPr lang="nl-NL" dirty="0"/>
              <a:t> les plus </a:t>
            </a:r>
            <a:r>
              <a:rPr lang="nl-NL" dirty="0" err="1"/>
              <a:t>courantes</a:t>
            </a:r>
            <a:r>
              <a:rPr lang="nl-NL" dirty="0"/>
              <a:t> du </a:t>
            </a:r>
            <a:r>
              <a:rPr lang="nl-NL" dirty="0" err="1"/>
              <a:t>cuivre</a:t>
            </a:r>
            <a:r>
              <a:rPr lang="nl-NL" dirty="0"/>
              <a:t> </a:t>
            </a:r>
            <a:r>
              <a:rPr lang="nl-NL" dirty="0" err="1"/>
              <a:t>sont</a:t>
            </a:r>
            <a:r>
              <a:rPr lang="nl-NL" dirty="0"/>
              <a:t> les </a:t>
            </a:r>
            <a:r>
              <a:rPr lang="nl-NL" dirty="0" err="1"/>
              <a:t>suivantes</a:t>
            </a:r>
            <a:r>
              <a:rPr lang="nl-NL" dirty="0"/>
              <a:t> </a:t>
            </a:r>
            <a:r>
              <a:rPr lang="nl-NL" b="0" i="0" dirty="0">
                <a:effectLst/>
              </a:rPr>
              <a:t>: </a:t>
            </a:r>
            <a:r>
              <a:rPr lang="nl-NL" dirty="0" err="1"/>
              <a:t>monnaie</a:t>
            </a:r>
            <a:r>
              <a:rPr lang="nl-NL" b="0" i="0" dirty="0">
                <a:effectLst/>
              </a:rPr>
              <a:t>, </a:t>
            </a:r>
            <a:r>
              <a:rPr lang="nl-NL" dirty="0" err="1"/>
              <a:t>électro-aimants</a:t>
            </a:r>
            <a:r>
              <a:rPr lang="nl-NL" b="0" i="0" dirty="0">
                <a:effectLst/>
              </a:rPr>
              <a:t>, </a:t>
            </a:r>
            <a:r>
              <a:rPr lang="nl-NL" dirty="0" err="1"/>
              <a:t>fils</a:t>
            </a:r>
            <a:r>
              <a:rPr lang="nl-NL" dirty="0"/>
              <a:t> de </a:t>
            </a:r>
            <a:r>
              <a:rPr lang="nl-NL" dirty="0" err="1"/>
              <a:t>cuivre</a:t>
            </a:r>
            <a:r>
              <a:rPr lang="nl-NL" b="0" i="0" dirty="0">
                <a:effectLst/>
              </a:rPr>
              <a:t>, </a:t>
            </a:r>
            <a:r>
              <a:rPr lang="nl-NL" dirty="0" err="1"/>
              <a:t>œuvres</a:t>
            </a:r>
            <a:r>
              <a:rPr lang="nl-NL" dirty="0"/>
              <a:t> </a:t>
            </a:r>
            <a:r>
              <a:rPr lang="nl-NL" dirty="0" err="1"/>
              <a:t>d'art</a:t>
            </a:r>
            <a:r>
              <a:rPr lang="nl-NL" b="0" i="0" dirty="0">
                <a:effectLst/>
              </a:rPr>
              <a:t>, </a:t>
            </a:r>
            <a:r>
              <a:rPr lang="nl-NL" dirty="0" err="1"/>
              <a:t>instruments</a:t>
            </a:r>
            <a:r>
              <a:rPr lang="nl-NL" dirty="0"/>
              <a:t> de </a:t>
            </a:r>
            <a:r>
              <a:rPr lang="nl-NL" dirty="0" err="1"/>
              <a:t>musique</a:t>
            </a:r>
            <a:r>
              <a:rPr lang="nl-NL" b="0" i="0" dirty="0">
                <a:effectLst/>
              </a:rPr>
              <a:t>, </a:t>
            </a:r>
            <a:endParaRPr lang="en-US" dirty="0"/>
          </a:p>
          <a:p>
            <a:pPr>
              <a:defRPr/>
            </a:pPr>
            <a:r>
              <a:rPr lang="nl-NL" b="0" i="0" dirty="0">
                <a:effectLst/>
              </a:rPr>
              <a:t>circuits</a:t>
            </a:r>
            <a:r>
              <a:rPr lang="nl-NL" dirty="0"/>
              <a:t> </a:t>
            </a:r>
            <a:r>
              <a:rPr lang="nl-NL" dirty="0" err="1"/>
              <a:t>électriques</a:t>
            </a:r>
            <a:r>
              <a:rPr lang="nl-NL" b="0" i="0" dirty="0">
                <a:effectLst/>
              </a:rPr>
              <a:t>, </a:t>
            </a:r>
            <a:r>
              <a:rPr lang="nl-NL" dirty="0" err="1"/>
              <a:t>éléments</a:t>
            </a:r>
            <a:r>
              <a:rPr lang="nl-NL" dirty="0"/>
              <a:t> de </a:t>
            </a:r>
            <a:r>
              <a:rPr lang="nl-NL" dirty="0" err="1"/>
              <a:t>toiture</a:t>
            </a:r>
            <a:r>
              <a:rPr lang="nl-NL" dirty="0"/>
              <a:t> et de façade des </a:t>
            </a:r>
            <a:r>
              <a:rPr lang="nl-NL" dirty="0" err="1"/>
              <a:t>bâtiments</a:t>
            </a:r>
            <a:r>
              <a:rPr lang="nl-NL" b="0" i="0" dirty="0">
                <a:effectLst/>
              </a:rPr>
              <a:t>, </a:t>
            </a:r>
            <a:r>
              <a:rPr lang="nl-NL" dirty="0" err="1"/>
              <a:t>unités</a:t>
            </a:r>
            <a:r>
              <a:rPr lang="nl-NL" dirty="0"/>
              <a:t> de </a:t>
            </a:r>
            <a:r>
              <a:rPr lang="nl-NL" dirty="0" err="1"/>
              <a:t>refroidissement</a:t>
            </a:r>
            <a:r>
              <a:rPr lang="nl-NL" dirty="0"/>
              <a:t> des PC et </a:t>
            </a:r>
            <a:r>
              <a:rPr lang="nl-NL" dirty="0" err="1"/>
              <a:t>autres</a:t>
            </a:r>
            <a:r>
              <a:rPr lang="nl-NL" dirty="0"/>
              <a:t> </a:t>
            </a:r>
            <a:r>
              <a:rPr lang="nl-NL" dirty="0" err="1"/>
              <a:t>appareils</a:t>
            </a:r>
            <a:r>
              <a:rPr lang="nl-NL" dirty="0"/>
              <a:t> </a:t>
            </a:r>
            <a:r>
              <a:rPr lang="nl-NL" dirty="0" err="1"/>
              <a:t>électroniques</a:t>
            </a:r>
            <a:r>
              <a:rPr lang="nl-NL" b="0" i="0" dirty="0">
                <a:effectLst/>
              </a:rPr>
              <a:t>.</a:t>
            </a:r>
            <a:endParaRPr lang="en-US">
              <a:cs typeface="Calibri"/>
            </a:endParaRPr>
          </a:p>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878534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defRPr/>
            </a:pPr>
            <a:r>
              <a:rPr lang="nl-NL" dirty="0"/>
              <a:t>Non </a:t>
            </a:r>
            <a:r>
              <a:rPr lang="nl-NL" dirty="0" err="1"/>
              <a:t>seulement</a:t>
            </a:r>
            <a:r>
              <a:rPr lang="nl-NL" dirty="0"/>
              <a:t> pour les </a:t>
            </a:r>
            <a:r>
              <a:rPr lang="nl-NL" dirty="0" err="1"/>
              <a:t>pièces</a:t>
            </a:r>
            <a:r>
              <a:rPr lang="nl-NL" dirty="0"/>
              <a:t> </a:t>
            </a:r>
            <a:r>
              <a:rPr lang="nl-NL" b="0" i="0" dirty="0">
                <a:effectLst/>
              </a:rPr>
              <a:t>de </a:t>
            </a:r>
            <a:r>
              <a:rPr lang="nl-NL" dirty="0" err="1"/>
              <a:t>monnaie</a:t>
            </a:r>
            <a:r>
              <a:rPr lang="nl-NL" dirty="0"/>
              <a:t> </a:t>
            </a:r>
            <a:r>
              <a:rPr lang="nl-NL" dirty="0" err="1"/>
              <a:t>ou</a:t>
            </a:r>
            <a:r>
              <a:rPr lang="nl-NL" dirty="0"/>
              <a:t> les </a:t>
            </a:r>
            <a:r>
              <a:rPr lang="nl-NL" dirty="0" err="1"/>
              <a:t>bijoux</a:t>
            </a:r>
            <a:r>
              <a:rPr lang="nl-NL" dirty="0"/>
              <a:t>, mais </a:t>
            </a:r>
            <a:r>
              <a:rPr lang="nl-NL" dirty="0" err="1"/>
              <a:t>l'argent</a:t>
            </a:r>
            <a:r>
              <a:rPr lang="nl-NL" dirty="0"/>
              <a:t> </a:t>
            </a:r>
            <a:r>
              <a:rPr lang="nl-NL" dirty="0" err="1"/>
              <a:t>est</a:t>
            </a:r>
            <a:r>
              <a:rPr lang="nl-NL" dirty="0"/>
              <a:t> </a:t>
            </a:r>
            <a:r>
              <a:rPr lang="nl-NL" dirty="0" err="1"/>
              <a:t>aussi</a:t>
            </a:r>
            <a:r>
              <a:rPr lang="nl-NL" dirty="0"/>
              <a:t> </a:t>
            </a:r>
            <a:r>
              <a:rPr lang="nl-NL" dirty="0" err="1"/>
              <a:t>largement</a:t>
            </a:r>
            <a:r>
              <a:rPr lang="nl-NL" dirty="0"/>
              <a:t> </a:t>
            </a:r>
            <a:r>
              <a:rPr lang="nl-NL" dirty="0" err="1"/>
              <a:t>utilisé</a:t>
            </a:r>
            <a:r>
              <a:rPr lang="nl-NL" dirty="0"/>
              <a:t> dans </a:t>
            </a:r>
            <a:r>
              <a:rPr lang="nl-NL" dirty="0" err="1"/>
              <a:t>toutes</a:t>
            </a:r>
            <a:r>
              <a:rPr lang="nl-NL" dirty="0"/>
              <a:t> </a:t>
            </a:r>
            <a:r>
              <a:rPr lang="nl-NL" dirty="0" err="1"/>
              <a:t>sortes</a:t>
            </a:r>
            <a:r>
              <a:rPr lang="nl-NL" dirty="0"/>
              <a:t> </a:t>
            </a:r>
            <a:r>
              <a:rPr lang="nl-NL" dirty="0" err="1"/>
              <a:t>d'applications</a:t>
            </a:r>
            <a:r>
              <a:rPr lang="nl-NL" dirty="0"/>
              <a:t> </a:t>
            </a:r>
            <a:r>
              <a:rPr lang="nl-NL" dirty="0" err="1"/>
              <a:t>industrielles</a:t>
            </a:r>
            <a:r>
              <a:rPr lang="nl-NL" dirty="0"/>
              <a:t> et </a:t>
            </a:r>
            <a:r>
              <a:rPr lang="nl-NL" dirty="0" err="1"/>
              <a:t>technologiques</a:t>
            </a:r>
            <a:r>
              <a:rPr lang="nl-NL" dirty="0"/>
              <a:t>. </a:t>
            </a:r>
            <a:r>
              <a:rPr lang="nl-NL" dirty="0" err="1"/>
              <a:t>L'argent</a:t>
            </a:r>
            <a:r>
              <a:rPr lang="nl-NL" dirty="0"/>
              <a:t> </a:t>
            </a:r>
            <a:r>
              <a:rPr lang="nl-NL" dirty="0" err="1"/>
              <a:t>est</a:t>
            </a:r>
            <a:r>
              <a:rPr lang="nl-NL" dirty="0"/>
              <a:t> </a:t>
            </a:r>
            <a:r>
              <a:rPr lang="nl-NL" dirty="0" err="1"/>
              <a:t>utilisé</a:t>
            </a:r>
            <a:r>
              <a:rPr lang="nl-NL" dirty="0"/>
              <a:t> dans </a:t>
            </a:r>
            <a:r>
              <a:rPr lang="nl-NL" dirty="0" err="1"/>
              <a:t>l'industrie</a:t>
            </a:r>
            <a:r>
              <a:rPr lang="nl-NL" dirty="0"/>
              <a:t> </a:t>
            </a:r>
            <a:r>
              <a:rPr lang="nl-NL" dirty="0" err="1"/>
              <a:t>photographique</a:t>
            </a:r>
            <a:r>
              <a:rPr lang="nl-NL" dirty="0"/>
              <a:t>, mais </a:t>
            </a:r>
            <a:r>
              <a:rPr lang="nl-NL" dirty="0" err="1"/>
              <a:t>aussi</a:t>
            </a:r>
            <a:r>
              <a:rPr lang="nl-NL" dirty="0"/>
              <a:t> pour les </a:t>
            </a:r>
            <a:r>
              <a:rPr lang="nl-NL" dirty="0" err="1"/>
              <a:t>dispositifs</a:t>
            </a:r>
            <a:r>
              <a:rPr lang="nl-NL" dirty="0"/>
              <a:t> </a:t>
            </a:r>
            <a:r>
              <a:rPr lang="nl-NL" dirty="0" err="1"/>
              <a:t>électroniques</a:t>
            </a:r>
            <a:r>
              <a:rPr lang="nl-NL" b="0" i="0" dirty="0">
                <a:effectLst/>
              </a:rPr>
              <a:t>, </a:t>
            </a:r>
            <a:r>
              <a:rPr lang="nl-NL" dirty="0" err="1"/>
              <a:t>tels</a:t>
            </a:r>
            <a:r>
              <a:rPr lang="nl-NL" dirty="0"/>
              <a:t> que les </a:t>
            </a:r>
            <a:r>
              <a:rPr lang="nl-NL" dirty="0" err="1"/>
              <a:t>interrupteurs</a:t>
            </a:r>
            <a:r>
              <a:rPr lang="nl-NL" b="0" i="0" dirty="0">
                <a:effectLst/>
              </a:rPr>
              <a:t>, </a:t>
            </a:r>
            <a:r>
              <a:rPr lang="nl-NL" dirty="0"/>
              <a:t>les </a:t>
            </a:r>
            <a:r>
              <a:rPr lang="nl-NL" dirty="0" err="1"/>
              <a:t>supraconducteurs</a:t>
            </a:r>
            <a:r>
              <a:rPr lang="nl-NL" dirty="0"/>
              <a:t> </a:t>
            </a:r>
            <a:r>
              <a:rPr lang="nl-NL" dirty="0" err="1"/>
              <a:t>ou</a:t>
            </a:r>
            <a:r>
              <a:rPr lang="nl-NL" dirty="0"/>
              <a:t> les circuits imprimés</a:t>
            </a:r>
            <a:r>
              <a:rPr lang="nl-NL" b="0" i="0" dirty="0">
                <a:effectLst/>
              </a:rPr>
              <a:t>.</a:t>
            </a:r>
            <a:endParaRPr lang="en-US" dirty="0"/>
          </a:p>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86982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759673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7031115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70</a:t>
            </a:fld>
            <a:endParaRPr lang="nl-BE"/>
          </a:p>
        </p:txBody>
      </p:sp>
    </p:spTree>
    <p:extLst>
      <p:ext uri="{BB962C8B-B14F-4D97-AF65-F5344CB8AC3E}">
        <p14:creationId xmlns:p14="http://schemas.microsoft.com/office/powerpoint/2010/main" val="41156621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826106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KOBALT : </a:t>
            </a:r>
            <a:endParaRPr lang="en-US" dirty="0"/>
          </a:p>
          <a:p>
            <a:pPr>
              <a:defRPr/>
            </a:pPr>
            <a:r>
              <a:rPr lang="nl-NL" dirty="0"/>
              <a:t>Le mot </a:t>
            </a:r>
            <a:r>
              <a:rPr lang="nl-NL" dirty="0" err="1"/>
              <a:t>cobalt</a:t>
            </a:r>
            <a:r>
              <a:rPr lang="nl-NL" dirty="0"/>
              <a:t> </a:t>
            </a:r>
            <a:r>
              <a:rPr lang="nl-NL" dirty="0" err="1"/>
              <a:t>vient</a:t>
            </a:r>
            <a:r>
              <a:rPr lang="nl-NL" dirty="0"/>
              <a:t> de </a:t>
            </a:r>
            <a:r>
              <a:rPr lang="nl-NL" dirty="0" err="1"/>
              <a:t>l'allemand</a:t>
            </a:r>
            <a:r>
              <a:rPr lang="nl-NL" dirty="0"/>
              <a:t> </a:t>
            </a:r>
            <a:r>
              <a:rPr lang="nl-NL" b="0" u="none" strike="noStrike" dirty="0">
                <a:effectLst/>
              </a:rPr>
              <a:t>kobold</a:t>
            </a:r>
            <a:r>
              <a:rPr lang="nl-NL" dirty="0"/>
              <a:t> </a:t>
            </a:r>
            <a:r>
              <a:rPr lang="nl-NL" b="0" i="0" dirty="0">
                <a:effectLst/>
              </a:rPr>
              <a:t>(</a:t>
            </a:r>
            <a:r>
              <a:rPr lang="nl-NL" dirty="0"/>
              <a:t>gobelin</a:t>
            </a:r>
            <a:r>
              <a:rPr lang="nl-NL" b="0" i="0" dirty="0">
                <a:effectLst/>
              </a:rPr>
              <a:t>). </a:t>
            </a:r>
            <a:r>
              <a:rPr lang="nl-NL" dirty="0"/>
              <a:t>Les </a:t>
            </a:r>
            <a:r>
              <a:rPr lang="nl-NL" dirty="0" err="1"/>
              <a:t>minerais</a:t>
            </a:r>
            <a:r>
              <a:rPr lang="nl-NL" dirty="0"/>
              <a:t> </a:t>
            </a:r>
            <a:r>
              <a:rPr lang="nl-NL" b="0" i="0" dirty="0">
                <a:effectLst/>
              </a:rPr>
              <a:t>de </a:t>
            </a:r>
            <a:r>
              <a:rPr lang="nl-NL" dirty="0" err="1"/>
              <a:t>cobalt</a:t>
            </a:r>
            <a:r>
              <a:rPr lang="nl-NL" dirty="0"/>
              <a:t> </a:t>
            </a:r>
            <a:r>
              <a:rPr lang="nl-NL" dirty="0" err="1"/>
              <a:t>étaient</a:t>
            </a:r>
            <a:r>
              <a:rPr lang="nl-NL" dirty="0"/>
              <a:t> </a:t>
            </a:r>
            <a:r>
              <a:rPr lang="nl-NL" dirty="0" err="1"/>
              <a:t>souvent</a:t>
            </a:r>
            <a:r>
              <a:rPr lang="nl-NL" dirty="0"/>
              <a:t> </a:t>
            </a:r>
            <a:r>
              <a:rPr lang="nl-NL" dirty="0" err="1"/>
              <a:t>confondus</a:t>
            </a:r>
            <a:r>
              <a:rPr lang="nl-NL" dirty="0"/>
              <a:t> </a:t>
            </a:r>
            <a:r>
              <a:rPr lang="nl-NL" dirty="0" err="1"/>
              <a:t>avec</a:t>
            </a:r>
            <a:r>
              <a:rPr lang="nl-NL" dirty="0"/>
              <a:t> les </a:t>
            </a:r>
            <a:r>
              <a:rPr lang="nl-NL" dirty="0" err="1"/>
              <a:t>autres</a:t>
            </a:r>
            <a:r>
              <a:rPr lang="nl-NL" dirty="0"/>
              <a:t> </a:t>
            </a:r>
            <a:r>
              <a:rPr lang="nl-NL" dirty="0" err="1"/>
              <a:t>minerais</a:t>
            </a:r>
            <a:r>
              <a:rPr lang="nl-NL" dirty="0"/>
              <a:t> à </a:t>
            </a:r>
            <a:r>
              <a:rPr lang="nl-NL" dirty="0" err="1"/>
              <a:t>extraire</a:t>
            </a:r>
            <a:r>
              <a:rPr lang="nl-NL" b="0" i="0" dirty="0">
                <a:effectLst/>
              </a:rPr>
              <a:t>, </a:t>
            </a:r>
            <a:r>
              <a:rPr lang="nl-NL" dirty="0" err="1"/>
              <a:t>ce</a:t>
            </a:r>
            <a:r>
              <a:rPr lang="nl-NL" dirty="0"/>
              <a:t> </a:t>
            </a:r>
            <a:r>
              <a:rPr lang="nl-NL" dirty="0" err="1"/>
              <a:t>qui</a:t>
            </a:r>
            <a:r>
              <a:rPr lang="nl-NL" dirty="0"/>
              <a:t> </a:t>
            </a:r>
            <a:r>
              <a:rPr lang="nl-NL" dirty="0" err="1"/>
              <a:t>provoquait</a:t>
            </a:r>
            <a:r>
              <a:rPr lang="nl-NL" dirty="0"/>
              <a:t> </a:t>
            </a:r>
            <a:r>
              <a:rPr lang="nl-NL" dirty="0" err="1"/>
              <a:t>une</a:t>
            </a:r>
            <a:r>
              <a:rPr lang="nl-NL" dirty="0"/>
              <a:t> grande </a:t>
            </a:r>
            <a:r>
              <a:rPr lang="nl-NL" dirty="0" err="1"/>
              <a:t>déception</a:t>
            </a:r>
            <a:r>
              <a:rPr lang="nl-NL" dirty="0"/>
              <a:t> </a:t>
            </a:r>
            <a:r>
              <a:rPr lang="nl-NL" dirty="0" err="1"/>
              <a:t>lorsque</a:t>
            </a:r>
            <a:r>
              <a:rPr lang="nl-NL" dirty="0"/>
              <a:t> </a:t>
            </a:r>
            <a:r>
              <a:rPr lang="nl-NL" dirty="0" err="1"/>
              <a:t>le</a:t>
            </a:r>
            <a:r>
              <a:rPr lang="nl-NL" dirty="0"/>
              <a:t> </a:t>
            </a:r>
            <a:r>
              <a:rPr lang="nl-NL" dirty="0" err="1"/>
              <a:t>cobalt</a:t>
            </a:r>
            <a:r>
              <a:rPr lang="nl-NL" dirty="0"/>
              <a:t> non </a:t>
            </a:r>
            <a:r>
              <a:rPr lang="nl-NL" dirty="0" err="1"/>
              <a:t>désiré</a:t>
            </a:r>
            <a:r>
              <a:rPr lang="nl-NL" dirty="0"/>
              <a:t> </a:t>
            </a:r>
            <a:r>
              <a:rPr lang="nl-NL" dirty="0" err="1"/>
              <a:t>était</a:t>
            </a:r>
            <a:r>
              <a:rPr lang="nl-NL" dirty="0"/>
              <a:t> </a:t>
            </a:r>
            <a:r>
              <a:rPr lang="nl-NL" dirty="0" err="1"/>
              <a:t>obtenu</a:t>
            </a:r>
            <a:r>
              <a:rPr lang="nl-NL" b="0" i="0" dirty="0">
                <a:effectLst/>
              </a:rPr>
              <a:t>. </a:t>
            </a:r>
            <a:endParaRPr lang="nl-BE"/>
          </a:p>
          <a:p>
            <a:pPr>
              <a:defRPr/>
            </a:pPr>
            <a:r>
              <a:rPr lang="nl-NL" dirty="0"/>
              <a:t>Le </a:t>
            </a:r>
            <a:r>
              <a:rPr lang="nl-NL" dirty="0" err="1"/>
              <a:t>cobalt</a:t>
            </a:r>
            <a:r>
              <a:rPr lang="nl-NL" dirty="0"/>
              <a:t> </a:t>
            </a:r>
            <a:r>
              <a:rPr lang="nl-NL" dirty="0" err="1"/>
              <a:t>attire</a:t>
            </a:r>
            <a:r>
              <a:rPr lang="nl-NL" dirty="0"/>
              <a:t> </a:t>
            </a:r>
            <a:r>
              <a:rPr lang="nl-NL" dirty="0" err="1"/>
              <a:t>l'arsenic</a:t>
            </a:r>
            <a:r>
              <a:rPr lang="nl-NL" dirty="0"/>
              <a:t> </a:t>
            </a:r>
            <a:r>
              <a:rPr lang="nl-NL" dirty="0" err="1"/>
              <a:t>toxique</a:t>
            </a:r>
            <a:r>
              <a:rPr lang="nl-NL" dirty="0"/>
              <a:t> et </a:t>
            </a:r>
            <a:r>
              <a:rPr lang="nl-NL" dirty="0" err="1"/>
              <a:t>effraie</a:t>
            </a:r>
            <a:r>
              <a:rPr lang="nl-NL" dirty="0"/>
              <a:t> </a:t>
            </a:r>
            <a:r>
              <a:rPr lang="nl-NL" dirty="0" err="1"/>
              <a:t>donc</a:t>
            </a:r>
            <a:r>
              <a:rPr lang="nl-NL" dirty="0"/>
              <a:t> les mineurs</a:t>
            </a:r>
            <a:r>
              <a:rPr lang="nl-NL" b="0" i="0" dirty="0">
                <a:effectLst/>
              </a:rPr>
              <a:t>. </a:t>
            </a:r>
            <a:r>
              <a:rPr lang="nl-NL" dirty="0"/>
              <a:t>On </a:t>
            </a:r>
            <a:r>
              <a:rPr lang="nl-NL" dirty="0" err="1"/>
              <a:t>pensait</a:t>
            </a:r>
            <a:r>
              <a:rPr lang="nl-NL" dirty="0"/>
              <a:t> </a:t>
            </a:r>
            <a:r>
              <a:rPr lang="nl-NL" dirty="0" err="1"/>
              <a:t>donc</a:t>
            </a:r>
            <a:r>
              <a:rPr lang="nl-NL" dirty="0"/>
              <a:t> que les gobelins </a:t>
            </a:r>
            <a:r>
              <a:rPr lang="nl-NL" dirty="0" err="1"/>
              <a:t>avaient</a:t>
            </a:r>
            <a:r>
              <a:rPr lang="nl-NL" dirty="0"/>
              <a:t> </a:t>
            </a:r>
            <a:r>
              <a:rPr lang="nl-NL" dirty="0" err="1"/>
              <a:t>placé</a:t>
            </a:r>
            <a:r>
              <a:rPr lang="nl-NL" dirty="0"/>
              <a:t> </a:t>
            </a:r>
            <a:r>
              <a:rPr lang="nl-NL" dirty="0" err="1"/>
              <a:t>ce</a:t>
            </a:r>
            <a:r>
              <a:rPr lang="nl-NL" dirty="0"/>
              <a:t> métal dans les mines par </a:t>
            </a:r>
            <a:r>
              <a:rPr lang="nl-NL" dirty="0" err="1"/>
              <a:t>malice</a:t>
            </a:r>
            <a:r>
              <a:rPr lang="nl-NL" b="0" i="0" dirty="0">
                <a:effectLst/>
              </a:rPr>
              <a:t>.</a:t>
            </a:r>
            <a:endParaRPr lang="nl-BE">
              <a:cs typeface="Calibri"/>
            </a:endParaRPr>
          </a:p>
          <a:p>
            <a:endParaRPr lang="nl-BE" dirty="0"/>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73</a:t>
            </a:fld>
            <a:endParaRPr lang="nl-BE"/>
          </a:p>
        </p:txBody>
      </p:sp>
    </p:spTree>
    <p:extLst>
      <p:ext uri="{BB962C8B-B14F-4D97-AF65-F5344CB8AC3E}">
        <p14:creationId xmlns:p14="http://schemas.microsoft.com/office/powerpoint/2010/main" val="11852002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defRPr/>
            </a:pPr>
            <a:r>
              <a:rPr lang="nl-NL" dirty="0"/>
              <a:t>OR.</a:t>
            </a:r>
            <a:endParaRPr lang="en-US" dirty="0"/>
          </a:p>
          <a:p>
            <a:pPr>
              <a:defRPr/>
            </a:pPr>
            <a:r>
              <a:rPr lang="nl-NL" dirty="0" err="1"/>
              <a:t>Il</a:t>
            </a:r>
            <a:r>
              <a:rPr lang="nl-NL" dirty="0"/>
              <a:t> </a:t>
            </a:r>
            <a:r>
              <a:rPr lang="nl-NL" dirty="0" err="1"/>
              <a:t>faut</a:t>
            </a:r>
            <a:r>
              <a:rPr lang="nl-NL" dirty="0"/>
              <a:t> </a:t>
            </a:r>
            <a:r>
              <a:rPr lang="nl-NL" dirty="0" err="1"/>
              <a:t>remonter</a:t>
            </a:r>
            <a:r>
              <a:rPr lang="nl-NL" dirty="0"/>
              <a:t> à des </a:t>
            </a:r>
            <a:r>
              <a:rPr lang="nl-NL" dirty="0" err="1"/>
              <a:t>millions</a:t>
            </a:r>
            <a:r>
              <a:rPr lang="nl-NL" dirty="0"/>
              <a:t> </a:t>
            </a:r>
            <a:r>
              <a:rPr lang="nl-NL" dirty="0" err="1"/>
              <a:t>d'années</a:t>
            </a:r>
            <a:r>
              <a:rPr lang="nl-NL" dirty="0"/>
              <a:t> pour que </a:t>
            </a:r>
            <a:r>
              <a:rPr lang="nl-NL" dirty="0" err="1"/>
              <a:t>le</a:t>
            </a:r>
            <a:r>
              <a:rPr lang="nl-NL" dirty="0"/>
              <a:t> </a:t>
            </a:r>
            <a:r>
              <a:rPr lang="nl-NL" dirty="0" err="1"/>
              <a:t>pétrole</a:t>
            </a:r>
            <a:r>
              <a:rPr lang="nl-NL" dirty="0"/>
              <a:t> </a:t>
            </a:r>
            <a:r>
              <a:rPr lang="nl-NL" dirty="0" err="1"/>
              <a:t>apparaisse</a:t>
            </a:r>
            <a:r>
              <a:rPr lang="nl-NL" dirty="0"/>
              <a:t>. La </a:t>
            </a:r>
            <a:r>
              <a:rPr lang="nl-NL" dirty="0" err="1"/>
              <a:t>région</a:t>
            </a:r>
            <a:r>
              <a:rPr lang="nl-NL" dirty="0"/>
              <a:t> que </a:t>
            </a:r>
            <a:r>
              <a:rPr lang="nl-NL" dirty="0" err="1"/>
              <a:t>nous</a:t>
            </a:r>
            <a:r>
              <a:rPr lang="nl-NL" dirty="0"/>
              <a:t> </a:t>
            </a:r>
            <a:r>
              <a:rPr lang="nl-NL" dirty="0" err="1"/>
              <a:t>appelons</a:t>
            </a:r>
            <a:r>
              <a:rPr lang="nl-NL" dirty="0"/>
              <a:t> </a:t>
            </a:r>
            <a:r>
              <a:rPr lang="nl-NL" dirty="0" err="1"/>
              <a:t>aujourd'hui</a:t>
            </a:r>
            <a:r>
              <a:rPr lang="nl-NL" dirty="0"/>
              <a:t> les </a:t>
            </a:r>
            <a:r>
              <a:rPr lang="nl-NL" dirty="0" err="1"/>
              <a:t>Pays</a:t>
            </a:r>
            <a:r>
              <a:rPr lang="nl-NL" dirty="0"/>
              <a:t>-Bas </a:t>
            </a:r>
            <a:r>
              <a:rPr lang="nl-NL" dirty="0" err="1"/>
              <a:t>était</a:t>
            </a:r>
            <a:r>
              <a:rPr lang="nl-NL" dirty="0"/>
              <a:t> </a:t>
            </a:r>
            <a:r>
              <a:rPr lang="nl-NL" dirty="0" err="1"/>
              <a:t>alors</a:t>
            </a:r>
            <a:r>
              <a:rPr lang="nl-NL" dirty="0"/>
              <a:t> </a:t>
            </a:r>
            <a:r>
              <a:rPr lang="nl-NL" dirty="0" err="1"/>
              <a:t>constituée</a:t>
            </a:r>
            <a:r>
              <a:rPr lang="nl-NL" dirty="0"/>
              <a:t> de </a:t>
            </a:r>
            <a:r>
              <a:rPr lang="nl-NL" dirty="0" err="1"/>
              <a:t>mer</a:t>
            </a:r>
            <a:r>
              <a:rPr lang="nl-NL" b="0" i="0" dirty="0">
                <a:effectLst/>
              </a:rPr>
              <a:t>. </a:t>
            </a:r>
            <a:r>
              <a:rPr lang="nl-NL" dirty="0"/>
              <a:t>Et dans </a:t>
            </a:r>
            <a:r>
              <a:rPr lang="nl-NL" dirty="0" err="1"/>
              <a:t>cette</a:t>
            </a:r>
            <a:r>
              <a:rPr lang="nl-NL" dirty="0"/>
              <a:t> </a:t>
            </a:r>
            <a:r>
              <a:rPr lang="nl-NL" dirty="0" err="1"/>
              <a:t>mer</a:t>
            </a:r>
            <a:r>
              <a:rPr lang="nl-NL" dirty="0"/>
              <a:t> </a:t>
            </a:r>
            <a:r>
              <a:rPr lang="nl-NL" dirty="0" err="1"/>
              <a:t>vivaient</a:t>
            </a:r>
            <a:r>
              <a:rPr lang="nl-NL" dirty="0"/>
              <a:t> </a:t>
            </a:r>
            <a:r>
              <a:rPr lang="nl-NL" dirty="0" err="1"/>
              <a:t>toutes</a:t>
            </a:r>
            <a:r>
              <a:rPr lang="nl-NL" dirty="0"/>
              <a:t> </a:t>
            </a:r>
            <a:r>
              <a:rPr lang="nl-NL" dirty="0" err="1"/>
              <a:t>sortes</a:t>
            </a:r>
            <a:r>
              <a:rPr lang="nl-NL" dirty="0"/>
              <a:t> de </a:t>
            </a:r>
            <a:r>
              <a:rPr lang="nl-NL" dirty="0" err="1"/>
              <a:t>plantes</a:t>
            </a:r>
            <a:r>
              <a:rPr lang="nl-NL" dirty="0"/>
              <a:t> et </a:t>
            </a:r>
            <a:r>
              <a:rPr lang="nl-NL" dirty="0" err="1"/>
              <a:t>d'animaux</a:t>
            </a:r>
            <a:r>
              <a:rPr lang="nl-NL" b="0" i="0" dirty="0">
                <a:effectLst/>
              </a:rPr>
              <a:t>, </a:t>
            </a:r>
            <a:r>
              <a:rPr lang="nl-NL" dirty="0"/>
              <a:t>du </a:t>
            </a:r>
            <a:r>
              <a:rPr lang="nl-NL" dirty="0" err="1"/>
              <a:t>plancton</a:t>
            </a:r>
            <a:r>
              <a:rPr lang="nl-NL" b="0" i="0" dirty="0">
                <a:effectLst/>
              </a:rPr>
              <a:t>.</a:t>
            </a:r>
            <a:endParaRPr lang="nl-NL" dirty="0">
              <a:ea typeface="Calibri"/>
              <a:cs typeface="Calibri"/>
            </a:endParaRPr>
          </a:p>
          <a:p>
            <a:pPr>
              <a:defRPr/>
            </a:pPr>
            <a:r>
              <a:rPr lang="nl-NL" dirty="0" err="1"/>
              <a:t>Quand</a:t>
            </a:r>
            <a:r>
              <a:rPr lang="nl-NL" dirty="0"/>
              <a:t> </a:t>
            </a:r>
            <a:r>
              <a:rPr lang="nl-NL" dirty="0" err="1"/>
              <a:t>le</a:t>
            </a:r>
            <a:r>
              <a:rPr lang="nl-NL" dirty="0"/>
              <a:t> </a:t>
            </a:r>
            <a:r>
              <a:rPr lang="nl-NL" dirty="0" err="1"/>
              <a:t>plancton</a:t>
            </a:r>
            <a:r>
              <a:rPr lang="nl-NL" dirty="0"/>
              <a:t> </a:t>
            </a:r>
            <a:r>
              <a:rPr lang="nl-NL" dirty="0" err="1"/>
              <a:t>mourait</a:t>
            </a:r>
            <a:r>
              <a:rPr lang="nl-NL" b="0" i="0" dirty="0">
                <a:effectLst/>
              </a:rPr>
              <a:t>, </a:t>
            </a:r>
            <a:r>
              <a:rPr lang="nl-NL" dirty="0" err="1"/>
              <a:t>il</a:t>
            </a:r>
            <a:r>
              <a:rPr lang="nl-NL" dirty="0"/>
              <a:t> </a:t>
            </a:r>
            <a:r>
              <a:rPr lang="nl-NL" dirty="0" err="1"/>
              <a:t>coulait</a:t>
            </a:r>
            <a:r>
              <a:rPr lang="nl-NL" dirty="0"/>
              <a:t> au fond de la </a:t>
            </a:r>
            <a:r>
              <a:rPr lang="nl-NL" dirty="0" err="1"/>
              <a:t>mer</a:t>
            </a:r>
            <a:r>
              <a:rPr lang="nl-NL" dirty="0"/>
              <a:t>. </a:t>
            </a:r>
            <a:r>
              <a:rPr lang="nl-NL" dirty="0" err="1"/>
              <a:t>Cela</a:t>
            </a:r>
            <a:r>
              <a:rPr lang="nl-NL" dirty="0"/>
              <a:t> a </a:t>
            </a:r>
            <a:r>
              <a:rPr lang="nl-NL" dirty="0" err="1"/>
              <a:t>créé</a:t>
            </a:r>
            <a:r>
              <a:rPr lang="nl-NL" dirty="0"/>
              <a:t> </a:t>
            </a:r>
            <a:r>
              <a:rPr lang="nl-NL" dirty="0" err="1"/>
              <a:t>une</a:t>
            </a:r>
            <a:r>
              <a:rPr lang="nl-NL" dirty="0"/>
              <a:t> </a:t>
            </a:r>
            <a:r>
              <a:rPr lang="nl-NL" dirty="0" err="1"/>
              <a:t>épaisse</a:t>
            </a:r>
            <a:r>
              <a:rPr lang="nl-NL" dirty="0"/>
              <a:t> </a:t>
            </a:r>
            <a:r>
              <a:rPr lang="nl-NL" dirty="0" err="1"/>
              <a:t>couche</a:t>
            </a:r>
            <a:r>
              <a:rPr lang="nl-NL" dirty="0"/>
              <a:t> de </a:t>
            </a:r>
            <a:r>
              <a:rPr lang="nl-NL" dirty="0" err="1"/>
              <a:t>plancton</a:t>
            </a:r>
            <a:r>
              <a:rPr lang="nl-NL" dirty="0"/>
              <a:t> mort</a:t>
            </a:r>
            <a:r>
              <a:rPr lang="nl-NL" b="0" i="0" dirty="0">
                <a:effectLst/>
              </a:rPr>
              <a:t>.</a:t>
            </a:r>
            <a:endParaRPr lang="nl-NL" dirty="0">
              <a:ea typeface="Calibri"/>
              <a:cs typeface="Calibri"/>
            </a:endParaRPr>
          </a:p>
          <a:p>
            <a:pPr>
              <a:defRPr/>
            </a:pPr>
            <a:r>
              <a:rPr lang="nl-NL" dirty="0" err="1"/>
              <a:t>Par-dessus</a:t>
            </a:r>
            <a:r>
              <a:rPr lang="nl-NL" b="0" i="0" dirty="0">
                <a:effectLst/>
              </a:rPr>
              <a:t>, </a:t>
            </a:r>
            <a:r>
              <a:rPr lang="nl-NL" dirty="0" err="1"/>
              <a:t>il</a:t>
            </a:r>
            <a:r>
              <a:rPr lang="nl-NL" dirty="0"/>
              <a:t> y </a:t>
            </a:r>
            <a:r>
              <a:rPr lang="nl-NL" dirty="0" err="1"/>
              <a:t>avait</a:t>
            </a:r>
            <a:r>
              <a:rPr lang="nl-NL" dirty="0"/>
              <a:t> du </a:t>
            </a:r>
            <a:r>
              <a:rPr lang="nl-NL" dirty="0" err="1"/>
              <a:t>sable</a:t>
            </a:r>
            <a:r>
              <a:rPr lang="nl-NL" dirty="0"/>
              <a:t> et </a:t>
            </a:r>
            <a:r>
              <a:rPr lang="nl-NL" b="0" i="0" dirty="0">
                <a:effectLst/>
              </a:rPr>
              <a:t>de </a:t>
            </a:r>
            <a:r>
              <a:rPr lang="nl-NL" dirty="0" err="1"/>
              <a:t>l'argile</a:t>
            </a:r>
            <a:r>
              <a:rPr lang="nl-NL" dirty="0"/>
              <a:t>. </a:t>
            </a:r>
            <a:r>
              <a:rPr lang="nl-NL" dirty="0" err="1"/>
              <a:t>Ceux</a:t>
            </a:r>
            <a:r>
              <a:rPr lang="nl-NL" dirty="0"/>
              <a:t>-ci ont </a:t>
            </a:r>
            <a:r>
              <a:rPr lang="nl-NL" dirty="0" err="1"/>
              <a:t>formé</a:t>
            </a:r>
            <a:r>
              <a:rPr lang="nl-NL" dirty="0"/>
              <a:t> </a:t>
            </a:r>
            <a:r>
              <a:rPr lang="nl-NL" dirty="0" err="1"/>
              <a:t>une</a:t>
            </a:r>
            <a:r>
              <a:rPr lang="nl-NL" dirty="0"/>
              <a:t> </a:t>
            </a:r>
            <a:r>
              <a:rPr lang="nl-NL" dirty="0" err="1"/>
              <a:t>épaisse</a:t>
            </a:r>
            <a:r>
              <a:rPr lang="nl-NL" dirty="0"/>
              <a:t> </a:t>
            </a:r>
            <a:r>
              <a:rPr lang="nl-NL" dirty="0" err="1"/>
              <a:t>couche</a:t>
            </a:r>
            <a:r>
              <a:rPr lang="nl-NL" dirty="0"/>
              <a:t> </a:t>
            </a:r>
            <a:r>
              <a:rPr lang="nl-NL" dirty="0" err="1"/>
              <a:t>imperméable</a:t>
            </a:r>
            <a:r>
              <a:rPr lang="nl-NL" b="0" i="0" dirty="0">
                <a:effectLst/>
              </a:rPr>
              <a:t>. </a:t>
            </a:r>
            <a:r>
              <a:rPr lang="nl-NL" dirty="0" err="1"/>
              <a:t>Cette</a:t>
            </a:r>
            <a:r>
              <a:rPr lang="nl-NL" dirty="0"/>
              <a:t> </a:t>
            </a:r>
            <a:r>
              <a:rPr lang="nl-NL" dirty="0" err="1"/>
              <a:t>couche</a:t>
            </a:r>
            <a:r>
              <a:rPr lang="nl-NL" dirty="0"/>
              <a:t> </a:t>
            </a:r>
            <a:r>
              <a:rPr lang="nl-NL" dirty="0" err="1"/>
              <a:t>exerce</a:t>
            </a:r>
            <a:r>
              <a:rPr lang="nl-NL" dirty="0"/>
              <a:t> </a:t>
            </a:r>
            <a:r>
              <a:rPr lang="nl-NL" dirty="0" err="1"/>
              <a:t>une</a:t>
            </a:r>
            <a:r>
              <a:rPr lang="nl-NL" dirty="0"/>
              <a:t> </a:t>
            </a:r>
            <a:r>
              <a:rPr lang="nl-NL" dirty="0" err="1"/>
              <a:t>pression</a:t>
            </a:r>
            <a:r>
              <a:rPr lang="nl-NL" dirty="0"/>
              <a:t> </a:t>
            </a:r>
            <a:r>
              <a:rPr lang="nl-NL" dirty="0" err="1"/>
              <a:t>sur</a:t>
            </a:r>
            <a:r>
              <a:rPr lang="nl-NL" dirty="0"/>
              <a:t> </a:t>
            </a:r>
            <a:r>
              <a:rPr lang="nl-NL" dirty="0" err="1"/>
              <a:t>le</a:t>
            </a:r>
            <a:r>
              <a:rPr lang="nl-NL" dirty="0"/>
              <a:t> </a:t>
            </a:r>
            <a:r>
              <a:rPr lang="nl-NL" dirty="0" err="1"/>
              <a:t>plancton</a:t>
            </a:r>
            <a:r>
              <a:rPr lang="nl-NL" b="0" i="0" dirty="0">
                <a:effectLst/>
              </a:rPr>
              <a:t>.</a:t>
            </a:r>
            <a:r>
              <a:rPr lang="nl-NL" dirty="0"/>
              <a:t> Le </a:t>
            </a:r>
            <a:r>
              <a:rPr lang="nl-NL" dirty="0" err="1"/>
              <a:t>plancton</a:t>
            </a:r>
            <a:r>
              <a:rPr lang="nl-NL" dirty="0"/>
              <a:t> </a:t>
            </a:r>
            <a:r>
              <a:rPr lang="nl-NL" dirty="0" err="1"/>
              <a:t>s'est</a:t>
            </a:r>
            <a:r>
              <a:rPr lang="nl-NL" dirty="0"/>
              <a:t> </a:t>
            </a:r>
            <a:r>
              <a:rPr lang="nl-NL" dirty="0" err="1"/>
              <a:t>lentement</a:t>
            </a:r>
            <a:r>
              <a:rPr lang="nl-NL" dirty="0"/>
              <a:t> </a:t>
            </a:r>
            <a:r>
              <a:rPr lang="nl-NL" dirty="0" err="1"/>
              <a:t>transformé</a:t>
            </a:r>
            <a:r>
              <a:rPr lang="nl-NL" dirty="0"/>
              <a:t> </a:t>
            </a:r>
            <a:r>
              <a:rPr lang="nl-NL" b="0" i="0" dirty="0">
                <a:effectLst/>
              </a:rPr>
              <a:t>en </a:t>
            </a:r>
            <a:r>
              <a:rPr lang="nl-NL" dirty="0" err="1"/>
              <a:t>pétrole</a:t>
            </a:r>
            <a:r>
              <a:rPr lang="nl-NL" b="0" i="0" dirty="0">
                <a:effectLst/>
              </a:rPr>
              <a:t>.</a:t>
            </a:r>
            <a:endParaRPr lang="nl-NL" dirty="0">
              <a:ea typeface="Calibri"/>
              <a:cs typeface="Calibri"/>
            </a:endParaRPr>
          </a:p>
          <a:p>
            <a:pPr>
              <a:defRPr/>
            </a:pPr>
            <a:r>
              <a:rPr lang="nl-NL" dirty="0"/>
              <a:t>Et comme la </a:t>
            </a:r>
            <a:r>
              <a:rPr lang="nl-NL" dirty="0" err="1"/>
              <a:t>croûte</a:t>
            </a:r>
            <a:r>
              <a:rPr lang="nl-NL" dirty="0"/>
              <a:t> </a:t>
            </a:r>
            <a:r>
              <a:rPr lang="nl-NL" dirty="0" err="1"/>
              <a:t>terrestre</a:t>
            </a:r>
            <a:r>
              <a:rPr lang="nl-NL" dirty="0"/>
              <a:t> se </a:t>
            </a:r>
            <a:r>
              <a:rPr lang="nl-NL" dirty="0" err="1"/>
              <a:t>déplace</a:t>
            </a:r>
            <a:r>
              <a:rPr lang="nl-NL" dirty="0"/>
              <a:t> </a:t>
            </a:r>
            <a:r>
              <a:rPr lang="nl-NL" dirty="0" err="1"/>
              <a:t>lentement</a:t>
            </a:r>
            <a:r>
              <a:rPr lang="nl-NL" b="0" i="0" dirty="0">
                <a:effectLst/>
              </a:rPr>
              <a:t> de </a:t>
            </a:r>
            <a:r>
              <a:rPr lang="nl-NL" dirty="0" err="1"/>
              <a:t>haut</a:t>
            </a:r>
            <a:r>
              <a:rPr lang="nl-NL" dirty="0"/>
              <a:t> </a:t>
            </a:r>
            <a:r>
              <a:rPr lang="nl-NL" b="0" i="0" dirty="0">
                <a:effectLst/>
              </a:rPr>
              <a:t>en </a:t>
            </a:r>
            <a:r>
              <a:rPr lang="nl-NL" dirty="0"/>
              <a:t>bas</a:t>
            </a:r>
            <a:r>
              <a:rPr lang="nl-NL" b="0" i="0" dirty="0">
                <a:effectLst/>
              </a:rPr>
              <a:t>, </a:t>
            </a:r>
            <a:r>
              <a:rPr lang="nl-NL" dirty="0" err="1"/>
              <a:t>le</a:t>
            </a:r>
            <a:r>
              <a:rPr lang="nl-NL" dirty="0"/>
              <a:t> </a:t>
            </a:r>
            <a:r>
              <a:rPr lang="nl-NL" dirty="0" err="1"/>
              <a:t>pétrole</a:t>
            </a:r>
            <a:r>
              <a:rPr lang="nl-NL" dirty="0"/>
              <a:t> </a:t>
            </a:r>
            <a:r>
              <a:rPr lang="nl-NL" dirty="0" err="1"/>
              <a:t>s'est</a:t>
            </a:r>
            <a:r>
              <a:rPr lang="nl-NL" dirty="0"/>
              <a:t> </a:t>
            </a:r>
            <a:r>
              <a:rPr lang="nl-NL" dirty="0" err="1"/>
              <a:t>retrouvé</a:t>
            </a:r>
            <a:r>
              <a:rPr lang="nl-NL" dirty="0"/>
              <a:t> dans des </a:t>
            </a:r>
            <a:r>
              <a:rPr lang="nl-NL" dirty="0" err="1"/>
              <a:t>plis</a:t>
            </a:r>
            <a:r>
              <a:rPr lang="nl-NL" dirty="0"/>
              <a:t> à </a:t>
            </a:r>
            <a:r>
              <a:rPr lang="nl-NL" dirty="0" err="1"/>
              <a:t>certains</a:t>
            </a:r>
            <a:r>
              <a:rPr lang="nl-NL" dirty="0"/>
              <a:t> </a:t>
            </a:r>
            <a:r>
              <a:rPr lang="nl-NL" dirty="0" err="1"/>
              <a:t>endroits</a:t>
            </a:r>
            <a:r>
              <a:rPr lang="nl-NL" dirty="0"/>
              <a:t>.</a:t>
            </a:r>
            <a:endParaRPr lang="nl-NL" dirty="0">
              <a:ea typeface="Calibri"/>
              <a:cs typeface="Calibri"/>
            </a:endParaRPr>
          </a:p>
          <a:p>
            <a:pPr>
              <a:defRPr/>
            </a:pPr>
            <a:r>
              <a:rPr lang="nl-NL" dirty="0" err="1"/>
              <a:t>Il</a:t>
            </a:r>
            <a:r>
              <a:rPr lang="nl-NL" dirty="0"/>
              <a:t> y a </a:t>
            </a:r>
            <a:r>
              <a:rPr lang="nl-NL" dirty="0" err="1"/>
              <a:t>souvent</a:t>
            </a:r>
            <a:r>
              <a:rPr lang="nl-NL" dirty="0"/>
              <a:t> </a:t>
            </a:r>
            <a:r>
              <a:rPr lang="nl-NL" b="0" i="0" dirty="0">
                <a:effectLst/>
              </a:rPr>
              <a:t>de </a:t>
            </a:r>
            <a:r>
              <a:rPr lang="nl-NL" dirty="0" err="1"/>
              <a:t>l'eau</a:t>
            </a:r>
            <a:r>
              <a:rPr lang="nl-NL" dirty="0"/>
              <a:t> </a:t>
            </a:r>
            <a:r>
              <a:rPr lang="nl-NL" dirty="0" err="1"/>
              <a:t>entre</a:t>
            </a:r>
            <a:r>
              <a:rPr lang="nl-NL" dirty="0"/>
              <a:t> les couches </a:t>
            </a:r>
            <a:r>
              <a:rPr lang="nl-NL" b="0" i="0" dirty="0">
                <a:effectLst/>
              </a:rPr>
              <a:t>de </a:t>
            </a:r>
            <a:r>
              <a:rPr lang="nl-NL" dirty="0"/>
              <a:t>la </a:t>
            </a:r>
            <a:r>
              <a:rPr lang="nl-NL" dirty="0" err="1"/>
              <a:t>terre</a:t>
            </a:r>
            <a:r>
              <a:rPr lang="nl-NL" b="0" i="0" dirty="0">
                <a:effectLst/>
              </a:rPr>
              <a:t>. </a:t>
            </a:r>
            <a:r>
              <a:rPr lang="nl-NL" dirty="0" err="1"/>
              <a:t>L'huile</a:t>
            </a:r>
            <a:r>
              <a:rPr lang="nl-NL" dirty="0"/>
              <a:t> </a:t>
            </a:r>
            <a:r>
              <a:rPr lang="nl-NL" dirty="0" err="1"/>
              <a:t>flotte</a:t>
            </a:r>
            <a:r>
              <a:rPr lang="nl-NL" dirty="0"/>
              <a:t> </a:t>
            </a:r>
            <a:r>
              <a:rPr lang="nl-NL" dirty="0" err="1"/>
              <a:t>sur</a:t>
            </a:r>
            <a:r>
              <a:rPr lang="nl-NL" dirty="0"/>
              <a:t> </a:t>
            </a:r>
            <a:r>
              <a:rPr lang="nl-NL" dirty="0" err="1"/>
              <a:t>l'eau</a:t>
            </a:r>
            <a:r>
              <a:rPr lang="nl-NL" b="0" i="0" dirty="0">
                <a:effectLst/>
              </a:rPr>
              <a:t>. </a:t>
            </a:r>
            <a:r>
              <a:rPr lang="nl-NL" dirty="0" err="1"/>
              <a:t>L'huile</a:t>
            </a:r>
            <a:r>
              <a:rPr lang="nl-NL" dirty="0"/>
              <a:t> </a:t>
            </a:r>
            <a:r>
              <a:rPr lang="nl-NL" dirty="0" err="1"/>
              <a:t>est</a:t>
            </a:r>
            <a:r>
              <a:rPr lang="nl-NL" dirty="0"/>
              <a:t> plus </a:t>
            </a:r>
            <a:r>
              <a:rPr lang="nl-NL" dirty="0" err="1"/>
              <a:t>légère</a:t>
            </a:r>
            <a:r>
              <a:rPr lang="nl-NL" dirty="0"/>
              <a:t> que </a:t>
            </a:r>
            <a:r>
              <a:rPr lang="nl-NL" dirty="0" err="1"/>
              <a:t>l'eau</a:t>
            </a:r>
            <a:r>
              <a:rPr lang="nl-NL" dirty="0"/>
              <a:t> et </a:t>
            </a:r>
            <a:r>
              <a:rPr lang="nl-NL" dirty="0" err="1"/>
              <a:t>flotte</a:t>
            </a:r>
            <a:r>
              <a:rPr lang="nl-NL" dirty="0"/>
              <a:t> </a:t>
            </a:r>
            <a:r>
              <a:rPr lang="nl-NL" dirty="0" err="1"/>
              <a:t>donc</a:t>
            </a:r>
            <a:r>
              <a:rPr lang="nl-NL" dirty="0"/>
              <a:t> à la </a:t>
            </a:r>
            <a:r>
              <a:rPr lang="nl-NL" dirty="0" err="1"/>
              <a:t>surface</a:t>
            </a:r>
            <a:r>
              <a:rPr lang="nl-NL" b="0" i="0" dirty="0">
                <a:effectLst/>
              </a:rPr>
              <a:t>.</a:t>
            </a:r>
            <a:endParaRPr lang="nl-NL" dirty="0">
              <a:ea typeface="Calibri"/>
              <a:cs typeface="Calibri"/>
            </a:endParaRPr>
          </a:p>
          <a:p>
            <a:pPr>
              <a:defRPr/>
            </a:pPr>
            <a:r>
              <a:rPr lang="nl-NL" dirty="0"/>
              <a:t>Pendant des </a:t>
            </a:r>
            <a:r>
              <a:rPr lang="nl-NL" dirty="0" err="1"/>
              <a:t>millions</a:t>
            </a:r>
            <a:r>
              <a:rPr lang="nl-NL" dirty="0"/>
              <a:t> </a:t>
            </a:r>
            <a:r>
              <a:rPr lang="nl-NL" dirty="0" err="1"/>
              <a:t>d'années</a:t>
            </a:r>
            <a:r>
              <a:rPr lang="nl-NL" dirty="0"/>
              <a:t>, </a:t>
            </a:r>
            <a:r>
              <a:rPr lang="nl-NL" dirty="0" err="1"/>
              <a:t>l'huile</a:t>
            </a:r>
            <a:r>
              <a:rPr lang="nl-NL" dirty="0"/>
              <a:t> et </a:t>
            </a:r>
            <a:r>
              <a:rPr lang="nl-NL" dirty="0" err="1"/>
              <a:t>l'eau</a:t>
            </a:r>
            <a:r>
              <a:rPr lang="nl-NL" dirty="0"/>
              <a:t> ont </a:t>
            </a:r>
            <a:r>
              <a:rPr lang="nl-NL" dirty="0" err="1"/>
              <a:t>été</a:t>
            </a:r>
            <a:r>
              <a:rPr lang="nl-NL" dirty="0"/>
              <a:t> </a:t>
            </a:r>
            <a:r>
              <a:rPr lang="nl-NL" dirty="0" err="1"/>
              <a:t>conservées</a:t>
            </a:r>
            <a:r>
              <a:rPr lang="nl-NL" dirty="0"/>
              <a:t> </a:t>
            </a:r>
            <a:r>
              <a:rPr lang="nl-NL" b="0" i="0" dirty="0">
                <a:effectLst/>
              </a:rPr>
              <a:t>de </a:t>
            </a:r>
            <a:r>
              <a:rPr lang="nl-NL" dirty="0" err="1"/>
              <a:t>cette</a:t>
            </a:r>
            <a:r>
              <a:rPr lang="nl-NL" dirty="0"/>
              <a:t> </a:t>
            </a:r>
            <a:r>
              <a:rPr lang="nl-NL" dirty="0" err="1"/>
              <a:t>manière</a:t>
            </a:r>
            <a:r>
              <a:rPr lang="nl-NL" b="0" i="0" dirty="0">
                <a:effectLst/>
              </a:rPr>
              <a:t>. </a:t>
            </a:r>
            <a:r>
              <a:rPr lang="nl-NL" dirty="0" err="1"/>
              <a:t>Jusqu'à</a:t>
            </a:r>
            <a:r>
              <a:rPr lang="nl-NL" dirty="0"/>
              <a:t> </a:t>
            </a:r>
            <a:r>
              <a:rPr lang="nl-NL" dirty="0" err="1"/>
              <a:t>ce</a:t>
            </a:r>
            <a:r>
              <a:rPr lang="nl-NL" dirty="0"/>
              <a:t> que les </a:t>
            </a:r>
            <a:r>
              <a:rPr lang="nl-NL" dirty="0" err="1"/>
              <a:t>gens</a:t>
            </a:r>
            <a:r>
              <a:rPr lang="nl-NL" dirty="0"/>
              <a:t> </a:t>
            </a:r>
            <a:r>
              <a:rPr lang="nl-NL" dirty="0" err="1"/>
              <a:t>découvrent</a:t>
            </a:r>
            <a:r>
              <a:rPr lang="nl-NL" dirty="0"/>
              <a:t> </a:t>
            </a:r>
            <a:r>
              <a:rPr lang="nl-NL" dirty="0" err="1"/>
              <a:t>le</a:t>
            </a:r>
            <a:r>
              <a:rPr lang="nl-NL" dirty="0"/>
              <a:t> </a:t>
            </a:r>
            <a:r>
              <a:rPr lang="nl-NL" dirty="0" err="1"/>
              <a:t>pétrole</a:t>
            </a:r>
            <a:r>
              <a:rPr lang="nl-NL" dirty="0"/>
              <a:t> et </a:t>
            </a:r>
            <a:r>
              <a:rPr lang="nl-NL" dirty="0" err="1"/>
              <a:t>commencent</a:t>
            </a:r>
            <a:r>
              <a:rPr lang="nl-NL" dirty="0"/>
              <a:t> à </a:t>
            </a:r>
            <a:r>
              <a:rPr lang="nl-NL" dirty="0" err="1"/>
              <a:t>forer</a:t>
            </a:r>
            <a:r>
              <a:rPr lang="nl-NL" dirty="0"/>
              <a:t>.</a:t>
            </a:r>
            <a:endParaRPr lang="nl-NL" dirty="0">
              <a:ea typeface="Calibri"/>
              <a:cs typeface="Calibri"/>
            </a:endParaRPr>
          </a:p>
          <a:p>
            <a:pPr>
              <a:defRPr/>
            </a:pPr>
            <a:endParaRPr lang="nl-BE" dirty="0">
              <a:ea typeface="Calibri"/>
              <a:cs typeface="Calibri"/>
            </a:endParaRPr>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74</a:t>
            </a:fld>
            <a:endParaRPr lang="nl-BE"/>
          </a:p>
        </p:txBody>
      </p:sp>
    </p:spTree>
    <p:extLst>
      <p:ext uri="{BB962C8B-B14F-4D97-AF65-F5344CB8AC3E}">
        <p14:creationId xmlns:p14="http://schemas.microsoft.com/office/powerpoint/2010/main" val="3676561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458596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 </a:t>
            </a:r>
            <a:r>
              <a:rPr lang="nl-BE" dirty="0" err="1"/>
              <a:t>consommation</a:t>
            </a:r>
            <a:r>
              <a:rPr lang="nl-BE" dirty="0"/>
              <a:t> </a:t>
            </a:r>
            <a:r>
              <a:rPr lang="nl-BE" dirty="0" err="1"/>
              <a:t>d'énergie</a:t>
            </a:r>
            <a:endParaRPr lang="en-US" dirty="0" err="1"/>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75</a:t>
            </a:fld>
            <a:endParaRPr lang="nl-BE"/>
          </a:p>
        </p:txBody>
      </p:sp>
    </p:spTree>
    <p:extLst>
      <p:ext uri="{BB962C8B-B14F-4D97-AF65-F5344CB8AC3E}">
        <p14:creationId xmlns:p14="http://schemas.microsoft.com/office/powerpoint/2010/main" val="139156048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https://youtu.be/i1aCu4yux0Q </a:t>
            </a:r>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77</a:t>
            </a:fld>
            <a:endParaRPr lang="nl-BE"/>
          </a:p>
        </p:txBody>
      </p:sp>
    </p:spTree>
    <p:extLst>
      <p:ext uri="{BB962C8B-B14F-4D97-AF65-F5344CB8AC3E}">
        <p14:creationId xmlns:p14="http://schemas.microsoft.com/office/powerpoint/2010/main" val="69233797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err="1"/>
              <a:t>Ou</a:t>
            </a:r>
            <a:r>
              <a:rPr lang="nl-BE" dirty="0"/>
              <a:t> </a:t>
            </a:r>
            <a:r>
              <a:rPr lang="nl-BE" dirty="0" err="1"/>
              <a:t>cette</a:t>
            </a:r>
            <a:r>
              <a:rPr lang="nl-BE" dirty="0"/>
              <a:t> vidéo</a:t>
            </a:r>
            <a:endParaRPr lang="nl-BE" dirty="0">
              <a:ea typeface="Calibri"/>
              <a:cs typeface="Calibri"/>
            </a:endParaRPr>
          </a:p>
          <a:p>
            <a:r>
              <a:rPr lang="nl-BE" dirty="0">
                <a:ea typeface="Calibri"/>
                <a:cs typeface="Calibri"/>
              </a:rPr>
              <a:t>https://www.youtube.com/watch?v=iKUObzXiSd4 </a:t>
            </a:r>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78</a:t>
            </a:fld>
            <a:endParaRPr lang="nl-BE"/>
          </a:p>
        </p:txBody>
      </p:sp>
    </p:spTree>
    <p:extLst>
      <p:ext uri="{BB962C8B-B14F-4D97-AF65-F5344CB8AC3E}">
        <p14:creationId xmlns:p14="http://schemas.microsoft.com/office/powerpoint/2010/main" val="319061130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FR" b="0" i="0" dirty="0">
                <a:solidFill>
                  <a:srgbClr val="000000"/>
                </a:solidFill>
                <a:effectLst/>
                <a:latin typeface="Roboto"/>
                <a:ea typeface="Roboto"/>
              </a:rPr>
              <a:t>Lequel des éléments suivants est un problème environnemental lié aux mines de charbon abandonnées? </a:t>
            </a:r>
            <a:endParaRPr lang="nl-BE" dirty="0">
              <a:solidFill>
                <a:srgbClr val="000000"/>
              </a:solidFill>
              <a:latin typeface="Roboto"/>
              <a:ea typeface="Roboto"/>
              <a:cs typeface="Calibri"/>
            </a:endParaRPr>
          </a:p>
          <a:p>
            <a:r>
              <a:rPr lang="fr-FR" b="0" i="0" dirty="0">
                <a:solidFill>
                  <a:srgbClr val="000000"/>
                </a:solidFill>
                <a:effectLst/>
                <a:latin typeface="Roboto"/>
                <a:ea typeface="Roboto"/>
              </a:rPr>
              <a:t>Choix de réponse</a:t>
            </a:r>
            <a:r>
              <a:rPr lang="fr-FR" dirty="0">
                <a:solidFill>
                  <a:srgbClr val="000000"/>
                </a:solidFill>
                <a:latin typeface="Roboto"/>
                <a:ea typeface="Roboto"/>
              </a:rPr>
              <a:t> </a:t>
            </a:r>
            <a:endParaRPr lang="nl-BE">
              <a:solidFill>
                <a:srgbClr val="000000"/>
              </a:solidFill>
              <a:latin typeface="Roboto"/>
              <a:ea typeface="Roboto"/>
              <a:cs typeface="Calibri"/>
            </a:endParaRPr>
          </a:p>
          <a:p>
            <a:r>
              <a:rPr lang="fr-FR" dirty="0">
                <a:solidFill>
                  <a:srgbClr val="000000"/>
                </a:solidFill>
                <a:latin typeface="Roboto"/>
                <a:ea typeface="Roboto"/>
              </a:rPr>
              <a:t>-</a:t>
            </a:r>
            <a:r>
              <a:rPr lang="fr-FR" b="0" i="0" dirty="0">
                <a:solidFill>
                  <a:srgbClr val="000000"/>
                </a:solidFill>
                <a:effectLst/>
                <a:latin typeface="Roboto"/>
                <a:ea typeface="Roboto"/>
              </a:rPr>
              <a:t>Pollution thermique des cours d’eau dans la région.</a:t>
            </a:r>
            <a:r>
              <a:rPr lang="fr-FR" dirty="0">
                <a:solidFill>
                  <a:srgbClr val="000000"/>
                </a:solidFill>
                <a:latin typeface="Roboto"/>
                <a:ea typeface="Roboto"/>
              </a:rPr>
              <a:t> </a:t>
            </a:r>
            <a:endParaRPr lang="nl-BE" dirty="0">
              <a:solidFill>
                <a:srgbClr val="000000"/>
              </a:solidFill>
              <a:latin typeface="Roboto"/>
              <a:ea typeface="Roboto"/>
              <a:cs typeface="Calibri"/>
            </a:endParaRPr>
          </a:p>
          <a:p>
            <a:r>
              <a:rPr lang="fr-FR" dirty="0">
                <a:solidFill>
                  <a:srgbClr val="000000"/>
                </a:solidFill>
                <a:latin typeface="Roboto"/>
                <a:ea typeface="Roboto"/>
              </a:rPr>
              <a:t>-</a:t>
            </a:r>
            <a:r>
              <a:rPr lang="fr-FR" b="0" i="0" dirty="0">
                <a:solidFill>
                  <a:srgbClr val="000000"/>
                </a:solidFill>
                <a:effectLst/>
                <a:latin typeface="Roboto"/>
                <a:ea typeface="Roboto"/>
              </a:rPr>
              <a:t>Les nutriments qui causent l’eutrophisation sont libérés dans les cours d’eau.</a:t>
            </a:r>
            <a:r>
              <a:rPr lang="fr-FR" dirty="0">
                <a:solidFill>
                  <a:srgbClr val="000000"/>
                </a:solidFill>
                <a:latin typeface="Roboto"/>
                <a:ea typeface="Roboto"/>
              </a:rPr>
              <a:t> </a:t>
            </a:r>
            <a:endParaRPr lang="nl-BE">
              <a:solidFill>
                <a:srgbClr val="000000"/>
              </a:solidFill>
              <a:latin typeface="Roboto"/>
              <a:ea typeface="Roboto"/>
              <a:cs typeface="Calibri"/>
            </a:endParaRPr>
          </a:p>
          <a:p>
            <a:r>
              <a:rPr lang="fr-FR" dirty="0">
                <a:solidFill>
                  <a:srgbClr val="000000"/>
                </a:solidFill>
                <a:latin typeface="Roboto"/>
                <a:ea typeface="Roboto"/>
              </a:rPr>
              <a:t>-</a:t>
            </a:r>
            <a:r>
              <a:rPr lang="fr-FR" b="0" i="0" dirty="0">
                <a:solidFill>
                  <a:srgbClr val="000000"/>
                </a:solidFill>
                <a:effectLst/>
                <a:latin typeface="Roboto"/>
                <a:ea typeface="Roboto"/>
              </a:rPr>
              <a:t>Pollution atmosphérique causée par le smog causé par la formation d’ozone.</a:t>
            </a:r>
            <a:r>
              <a:rPr lang="fr-FR" dirty="0">
                <a:solidFill>
                  <a:srgbClr val="000000"/>
                </a:solidFill>
                <a:latin typeface="Roboto"/>
                <a:ea typeface="Roboto"/>
              </a:rPr>
              <a:t> </a:t>
            </a:r>
            <a:endParaRPr lang="nl-BE">
              <a:solidFill>
                <a:srgbClr val="000000"/>
              </a:solidFill>
              <a:latin typeface="Roboto"/>
              <a:ea typeface="Roboto"/>
              <a:cs typeface="Calibri"/>
            </a:endParaRPr>
          </a:p>
          <a:p>
            <a:r>
              <a:rPr lang="fr-FR" dirty="0">
                <a:solidFill>
                  <a:srgbClr val="000000"/>
                </a:solidFill>
                <a:latin typeface="Roboto"/>
                <a:ea typeface="Roboto"/>
              </a:rPr>
              <a:t>-</a:t>
            </a:r>
            <a:r>
              <a:rPr lang="fr-FR" b="0" i="0" dirty="0">
                <a:solidFill>
                  <a:srgbClr val="000000"/>
                </a:solidFill>
                <a:effectLst/>
                <a:latin typeface="Roboto"/>
                <a:ea typeface="Roboto"/>
              </a:rPr>
              <a:t>Drainage acide par lixiviation des pieux résiduels.</a:t>
            </a:r>
            <a:r>
              <a:rPr lang="fr-FR" dirty="0">
                <a:solidFill>
                  <a:srgbClr val="000000"/>
                </a:solidFill>
                <a:latin typeface="Roboto"/>
                <a:ea typeface="Roboto"/>
              </a:rPr>
              <a:t> </a:t>
            </a:r>
            <a:r>
              <a:rPr lang="fr-FR" b="0" i="0" dirty="0">
                <a:solidFill>
                  <a:srgbClr val="000000"/>
                </a:solidFill>
                <a:effectLst/>
                <a:latin typeface="Roboto"/>
                <a:ea typeface="Roboto"/>
              </a:rPr>
              <a:t>
</a:t>
            </a:r>
            <a:endParaRPr lang="nl-BE">
              <a:latin typeface="Roboto"/>
              <a:ea typeface="Roboto"/>
              <a:cs typeface="Calibri"/>
            </a:endParaRP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4779983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Les 3P = </a:t>
            </a:r>
            <a:r>
              <a:rPr lang="nl-NL" dirty="0" err="1">
                <a:solidFill>
                  <a:srgbClr val="000000"/>
                </a:solidFill>
                <a:latin typeface="Calibri"/>
                <a:ea typeface="Roboto"/>
                <a:cs typeface="Calibri"/>
              </a:rPr>
              <a:t>Personne</a:t>
            </a:r>
            <a:r>
              <a:rPr lang="nl-NL" dirty="0">
                <a:solidFill>
                  <a:srgbClr val="000000"/>
                </a:solidFill>
                <a:latin typeface="Calibri"/>
                <a:ea typeface="Roboto"/>
                <a:cs typeface="Calibri"/>
              </a:rPr>
              <a:t> </a:t>
            </a:r>
            <a:r>
              <a:rPr lang="nl-NL" dirty="0" err="1">
                <a:solidFill>
                  <a:srgbClr val="000000"/>
                </a:solidFill>
                <a:latin typeface="Calibri"/>
                <a:ea typeface="Roboto"/>
                <a:cs typeface="Calibri"/>
              </a:rPr>
              <a:t>Planète</a:t>
            </a:r>
            <a:r>
              <a:rPr lang="nl-NL" dirty="0">
                <a:solidFill>
                  <a:srgbClr val="000000"/>
                </a:solidFill>
                <a:latin typeface="Calibri"/>
                <a:ea typeface="Roboto"/>
                <a:cs typeface="Calibri"/>
              </a:rPr>
              <a:t> Profit</a:t>
            </a:r>
            <a:r>
              <a:rPr lang="fr-FR" b="0" i="0" dirty="0">
                <a:solidFill>
                  <a:srgbClr val="000000"/>
                </a:solidFill>
                <a:effectLst/>
                <a:latin typeface="Roboto"/>
                <a:ea typeface="Roboto"/>
              </a:rPr>
              <a:t>
</a:t>
            </a:r>
            <a:endParaRPr lang="nl-BE">
              <a:latin typeface="Roboto"/>
              <a:ea typeface="Roboto"/>
              <a:cs typeface="Calibri"/>
            </a:endParaRP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9020250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25260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285815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5780305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3709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98477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623907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296538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151593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fr-FR" dirty="0"/>
              <a:t>Ouvrez la liste </a:t>
            </a:r>
            <a:r>
              <a:rPr lang="fr-FR" dirty="0" err="1"/>
              <a:t>spotify</a:t>
            </a:r>
            <a:r>
              <a:rPr lang="fr-FR" dirty="0"/>
              <a:t> ci-dessous et laissez les élèves deviner le titre et / ou l’interprète de la bande sonore. Ils doivent également savoir de quelle matière première parle la chanson. Ils gagnent un point pour le titre et/ou l’interprète et un point s’ils ont trouvé le bon lien avec la matière première. 
</a:t>
            </a:r>
            <a:endParaRPr lang="nl-NL" dirty="0"/>
          </a:p>
          <a:p>
            <a:r>
              <a:rPr lang="nl-NL" dirty="0"/>
              <a:t>https://open.spotify.com/playlist/48F08IKrNgaHTCwBS4HiIK?si=5b295145460449fa</a:t>
            </a:r>
          </a:p>
          <a:p>
            <a:endParaRPr lang="nl-NL" dirty="0"/>
          </a:p>
          <a:p>
            <a:endParaRPr lang="nl-NL" dirty="0"/>
          </a:p>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5270078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987839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586485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55258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8174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nl-NL"/>
              <a:t>Klik om stijl te bewerken</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fr-FR"/>
          </a:p>
        </p:txBody>
      </p:sp>
      <p:sp>
        <p:nvSpPr>
          <p:cNvPr id="4" name="Espace réservé de la date 3"/>
          <p:cNvSpPr>
            <a:spLocks noGrp="1"/>
          </p:cNvSpPr>
          <p:nvPr>
            <p:ph type="dt" sz="half" idx="10"/>
          </p:nvPr>
        </p:nvSpPr>
        <p:spPr/>
        <p:txBody>
          <a:bodyPr/>
          <a:lstStyle/>
          <a:p>
            <a:fld id="{EC438ECC-3EE7-AB4C-865E-77444A58A322}" type="datetimeFigureOut">
              <a:rPr lang="fr-FR" smtClean="0"/>
              <a:t>12/12/2022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2518195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NL"/>
              <a:t>Klik om stijl te bewerken</a:t>
            </a:r>
            <a:endParaRPr lang="fr-FR"/>
          </a:p>
        </p:txBody>
      </p:sp>
      <p:sp>
        <p:nvSpPr>
          <p:cNvPr id="3" name="Espace réservé du texte vertical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4" name="Espace réservé de la date 3"/>
          <p:cNvSpPr>
            <a:spLocks noGrp="1"/>
          </p:cNvSpPr>
          <p:nvPr>
            <p:ph type="dt" sz="half" idx="10"/>
          </p:nvPr>
        </p:nvSpPr>
        <p:spPr/>
        <p:txBody>
          <a:bodyPr/>
          <a:lstStyle/>
          <a:p>
            <a:fld id="{EC438ECC-3EE7-AB4C-865E-77444A58A322}" type="datetimeFigureOut">
              <a:rPr lang="fr-FR" smtClean="0"/>
              <a:t>12/12/2022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16052406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nl-NL"/>
              <a:t>Klik om stijl te bewerken</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4" name="Espace réservé de la date 3"/>
          <p:cNvSpPr>
            <a:spLocks noGrp="1"/>
          </p:cNvSpPr>
          <p:nvPr>
            <p:ph type="dt" sz="half" idx="10"/>
          </p:nvPr>
        </p:nvSpPr>
        <p:spPr/>
        <p:txBody>
          <a:bodyPr/>
          <a:lstStyle/>
          <a:p>
            <a:fld id="{EC438ECC-3EE7-AB4C-865E-77444A58A322}" type="datetimeFigureOut">
              <a:rPr lang="fr-FR" smtClean="0"/>
              <a:t>12/12/2022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1258185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005FE3-DC3B-40B5-A0B4-F64B386882BF}"/>
              </a:ext>
            </a:extLst>
          </p:cNvPr>
          <p:cNvSpPr>
            <a:spLocks noGrp="1"/>
          </p:cNvSpPr>
          <p:nvPr>
            <p:ph type="ctrTitle"/>
          </p:nvPr>
        </p:nvSpPr>
        <p:spPr>
          <a:xfrm>
            <a:off x="1143000" y="1122363"/>
            <a:ext cx="6858000" cy="2387600"/>
          </a:xfrm>
        </p:spPr>
        <p:txBody>
          <a:bodyPr anchor="b"/>
          <a:lstStyle>
            <a:lvl1pPr algn="ctr">
              <a:defRPr sz="4500"/>
            </a:lvl1pPr>
          </a:lstStyle>
          <a:p>
            <a:r>
              <a:rPr lang="nl-NL"/>
              <a:t>Klik om stijl te bewerken</a:t>
            </a:r>
            <a:endParaRPr lang="nl-BE"/>
          </a:p>
        </p:txBody>
      </p:sp>
      <p:sp>
        <p:nvSpPr>
          <p:cNvPr id="3" name="Ondertitel 2">
            <a:extLst>
              <a:ext uri="{FF2B5EF4-FFF2-40B4-BE49-F238E27FC236}">
                <a16:creationId xmlns:a16="http://schemas.microsoft.com/office/drawing/2014/main" id="{6F486680-A745-4E80-AC78-BEC8564D9E4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BE"/>
          </a:p>
        </p:txBody>
      </p:sp>
      <p:sp>
        <p:nvSpPr>
          <p:cNvPr id="4" name="Tijdelijke aanduiding voor datum 3">
            <a:extLst>
              <a:ext uri="{FF2B5EF4-FFF2-40B4-BE49-F238E27FC236}">
                <a16:creationId xmlns:a16="http://schemas.microsoft.com/office/drawing/2014/main" id="{43B627FE-9F59-4B84-8E0F-75E8B4674341}"/>
              </a:ext>
            </a:extLst>
          </p:cNvPr>
          <p:cNvSpPr>
            <a:spLocks noGrp="1"/>
          </p:cNvSpPr>
          <p:nvPr>
            <p:ph type="dt" sz="half" idx="10"/>
          </p:nvPr>
        </p:nvSpPr>
        <p:spPr/>
        <p:txBody>
          <a:bodyPr/>
          <a:lstStyle/>
          <a:p>
            <a:fld id="{9D2E13B3-B2E6-4D8D-A331-10D5A2115A8D}" type="datetimeFigureOut">
              <a:rPr lang="nl-BE" smtClean="0"/>
              <a:t>12/12/2022</a:t>
            </a:fld>
            <a:endParaRPr lang="nl-BE"/>
          </a:p>
        </p:txBody>
      </p:sp>
      <p:sp>
        <p:nvSpPr>
          <p:cNvPr id="5" name="Tijdelijke aanduiding voor voettekst 4">
            <a:extLst>
              <a:ext uri="{FF2B5EF4-FFF2-40B4-BE49-F238E27FC236}">
                <a16:creationId xmlns:a16="http://schemas.microsoft.com/office/drawing/2014/main" id="{889403AD-7EEE-4CCF-9E53-756B05C5E083}"/>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9A27BFEE-0DFD-494E-8129-4F9A34B2CAF9}"/>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7130874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3656C7-3F24-4FDE-BD3E-AA36C9BEBA88}"/>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1BA8679D-394A-4AEC-B8E4-19FECFF14CEE}"/>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DF59D115-0111-4DE5-996B-838FB2438F29}"/>
              </a:ext>
            </a:extLst>
          </p:cNvPr>
          <p:cNvSpPr>
            <a:spLocks noGrp="1"/>
          </p:cNvSpPr>
          <p:nvPr>
            <p:ph type="dt" sz="half" idx="10"/>
          </p:nvPr>
        </p:nvSpPr>
        <p:spPr/>
        <p:txBody>
          <a:bodyPr/>
          <a:lstStyle/>
          <a:p>
            <a:fld id="{9D2E13B3-B2E6-4D8D-A331-10D5A2115A8D}" type="datetimeFigureOut">
              <a:rPr lang="nl-BE" smtClean="0"/>
              <a:t>12/12/2022</a:t>
            </a:fld>
            <a:endParaRPr lang="nl-BE"/>
          </a:p>
        </p:txBody>
      </p:sp>
      <p:sp>
        <p:nvSpPr>
          <p:cNvPr id="5" name="Tijdelijke aanduiding voor voettekst 4">
            <a:extLst>
              <a:ext uri="{FF2B5EF4-FFF2-40B4-BE49-F238E27FC236}">
                <a16:creationId xmlns:a16="http://schemas.microsoft.com/office/drawing/2014/main" id="{1E2BEEA9-FD3E-470C-AB66-769B67C3BD7C}"/>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AF309EB4-8511-48AD-87FE-8587C0961B85}"/>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2850934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20442F-170B-486B-9F27-17EB9862D2E6}"/>
              </a:ext>
            </a:extLst>
          </p:cNvPr>
          <p:cNvSpPr>
            <a:spLocks noGrp="1"/>
          </p:cNvSpPr>
          <p:nvPr>
            <p:ph type="title"/>
          </p:nvPr>
        </p:nvSpPr>
        <p:spPr>
          <a:xfrm>
            <a:off x="623888" y="1709739"/>
            <a:ext cx="7886700" cy="2852737"/>
          </a:xfrm>
        </p:spPr>
        <p:txBody>
          <a:bodyPr anchor="b"/>
          <a:lstStyle>
            <a:lvl1pPr>
              <a:defRPr sz="4500"/>
            </a:lvl1p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9CA814BF-59AE-4E7C-8831-27BA79CCB5CD}"/>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FC53BE4D-197E-40C9-89CC-C9897604620E}"/>
              </a:ext>
            </a:extLst>
          </p:cNvPr>
          <p:cNvSpPr>
            <a:spLocks noGrp="1"/>
          </p:cNvSpPr>
          <p:nvPr>
            <p:ph type="dt" sz="half" idx="10"/>
          </p:nvPr>
        </p:nvSpPr>
        <p:spPr/>
        <p:txBody>
          <a:bodyPr/>
          <a:lstStyle/>
          <a:p>
            <a:fld id="{9D2E13B3-B2E6-4D8D-A331-10D5A2115A8D}" type="datetimeFigureOut">
              <a:rPr lang="nl-BE" smtClean="0"/>
              <a:t>12/12/2022</a:t>
            </a:fld>
            <a:endParaRPr lang="nl-BE"/>
          </a:p>
        </p:txBody>
      </p:sp>
      <p:sp>
        <p:nvSpPr>
          <p:cNvPr id="5" name="Tijdelijke aanduiding voor voettekst 4">
            <a:extLst>
              <a:ext uri="{FF2B5EF4-FFF2-40B4-BE49-F238E27FC236}">
                <a16:creationId xmlns:a16="http://schemas.microsoft.com/office/drawing/2014/main" id="{04219A5B-906B-4D99-9CD8-C9E53808747F}"/>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9223437F-1368-4832-A996-E390EC905F4E}"/>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35312757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449EAD-7A54-4545-9A7E-91195910E5C3}"/>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AA0849A7-63EA-4EB5-B5DB-4F9A87130D29}"/>
              </a:ext>
            </a:extLst>
          </p:cNvPr>
          <p:cNvSpPr>
            <a:spLocks noGrp="1"/>
          </p:cNvSpPr>
          <p:nvPr>
            <p:ph sz="half" idx="1"/>
          </p:nvPr>
        </p:nvSpPr>
        <p:spPr>
          <a:xfrm>
            <a:off x="628650" y="1825625"/>
            <a:ext cx="38862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1BDC146C-3FB4-4140-A6C3-9F7C398BF9C1}"/>
              </a:ext>
            </a:extLst>
          </p:cNvPr>
          <p:cNvSpPr>
            <a:spLocks noGrp="1"/>
          </p:cNvSpPr>
          <p:nvPr>
            <p:ph sz="half" idx="2"/>
          </p:nvPr>
        </p:nvSpPr>
        <p:spPr>
          <a:xfrm>
            <a:off x="4629150" y="1825625"/>
            <a:ext cx="38862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F296E985-8946-47BD-8A57-8A0D61B8A836}"/>
              </a:ext>
            </a:extLst>
          </p:cNvPr>
          <p:cNvSpPr>
            <a:spLocks noGrp="1"/>
          </p:cNvSpPr>
          <p:nvPr>
            <p:ph type="dt" sz="half" idx="10"/>
          </p:nvPr>
        </p:nvSpPr>
        <p:spPr/>
        <p:txBody>
          <a:bodyPr/>
          <a:lstStyle/>
          <a:p>
            <a:fld id="{9D2E13B3-B2E6-4D8D-A331-10D5A2115A8D}" type="datetimeFigureOut">
              <a:rPr lang="nl-BE" smtClean="0"/>
              <a:t>12/12/2022</a:t>
            </a:fld>
            <a:endParaRPr lang="nl-BE"/>
          </a:p>
        </p:txBody>
      </p:sp>
      <p:sp>
        <p:nvSpPr>
          <p:cNvPr id="6" name="Tijdelijke aanduiding voor voettekst 5">
            <a:extLst>
              <a:ext uri="{FF2B5EF4-FFF2-40B4-BE49-F238E27FC236}">
                <a16:creationId xmlns:a16="http://schemas.microsoft.com/office/drawing/2014/main" id="{41F29BDC-E7FF-42E3-8AAB-D54D461674BF}"/>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2F3BFCA8-FCF4-4D6E-85AA-47B6A585C500}"/>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29959211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460980-B973-4A63-9BDA-647C7ADD70ED}"/>
              </a:ext>
            </a:extLst>
          </p:cNvPr>
          <p:cNvSpPr>
            <a:spLocks noGrp="1"/>
          </p:cNvSpPr>
          <p:nvPr>
            <p:ph type="title"/>
          </p:nvPr>
        </p:nvSpPr>
        <p:spPr>
          <a:xfrm>
            <a:off x="629841" y="365126"/>
            <a:ext cx="7886700" cy="1325563"/>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4685C3E8-8F13-4A80-9CC7-C6D4E5E6DF55}"/>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EBB72164-88B9-439A-AC4B-E994088C9C93}"/>
              </a:ext>
            </a:extLst>
          </p:cNvPr>
          <p:cNvSpPr>
            <a:spLocks noGrp="1"/>
          </p:cNvSpPr>
          <p:nvPr>
            <p:ph sz="half" idx="2"/>
          </p:nvPr>
        </p:nvSpPr>
        <p:spPr>
          <a:xfrm>
            <a:off x="629842" y="2505075"/>
            <a:ext cx="3868340"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9EAC0F1C-2659-4FB2-8798-3FB68655C402}"/>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AEE9E6A0-6ADF-4E21-A6DE-84842DF17042}"/>
              </a:ext>
            </a:extLst>
          </p:cNvPr>
          <p:cNvSpPr>
            <a:spLocks noGrp="1"/>
          </p:cNvSpPr>
          <p:nvPr>
            <p:ph sz="quarter" idx="4"/>
          </p:nvPr>
        </p:nvSpPr>
        <p:spPr>
          <a:xfrm>
            <a:off x="4629150" y="2505075"/>
            <a:ext cx="3887391"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FD14E77D-60A6-4231-AE07-55E13A218EA6}"/>
              </a:ext>
            </a:extLst>
          </p:cNvPr>
          <p:cNvSpPr>
            <a:spLocks noGrp="1"/>
          </p:cNvSpPr>
          <p:nvPr>
            <p:ph type="dt" sz="half" idx="10"/>
          </p:nvPr>
        </p:nvSpPr>
        <p:spPr/>
        <p:txBody>
          <a:bodyPr/>
          <a:lstStyle/>
          <a:p>
            <a:fld id="{9D2E13B3-B2E6-4D8D-A331-10D5A2115A8D}" type="datetimeFigureOut">
              <a:rPr lang="nl-BE" smtClean="0"/>
              <a:t>12/12/2022</a:t>
            </a:fld>
            <a:endParaRPr lang="nl-BE"/>
          </a:p>
        </p:txBody>
      </p:sp>
      <p:sp>
        <p:nvSpPr>
          <p:cNvPr id="8" name="Tijdelijke aanduiding voor voettekst 7">
            <a:extLst>
              <a:ext uri="{FF2B5EF4-FFF2-40B4-BE49-F238E27FC236}">
                <a16:creationId xmlns:a16="http://schemas.microsoft.com/office/drawing/2014/main" id="{0199447F-CC4A-472B-B4B1-DAABDA6562AD}"/>
              </a:ext>
            </a:extLst>
          </p:cNvPr>
          <p:cNvSpPr>
            <a:spLocks noGrp="1"/>
          </p:cNvSpPr>
          <p:nvPr>
            <p:ph type="ftr" sz="quarter" idx="11"/>
          </p:nvPr>
        </p:nvSpPr>
        <p:spPr/>
        <p:txBody>
          <a:bodyPr/>
          <a:lstStyle/>
          <a:p>
            <a:endParaRPr lang="nl-BE"/>
          </a:p>
        </p:txBody>
      </p:sp>
      <p:sp>
        <p:nvSpPr>
          <p:cNvPr id="9" name="Tijdelijke aanduiding voor dianummer 8">
            <a:extLst>
              <a:ext uri="{FF2B5EF4-FFF2-40B4-BE49-F238E27FC236}">
                <a16:creationId xmlns:a16="http://schemas.microsoft.com/office/drawing/2014/main" id="{5A5BF816-2005-4CCF-9A7D-131503B4EC86}"/>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5691630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36CC3C-C892-49D3-B244-22BA3A56E61B}"/>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BB66CA88-0220-4659-8A94-50A3FA169AFC}"/>
              </a:ext>
            </a:extLst>
          </p:cNvPr>
          <p:cNvSpPr>
            <a:spLocks noGrp="1"/>
          </p:cNvSpPr>
          <p:nvPr>
            <p:ph type="dt" sz="half" idx="10"/>
          </p:nvPr>
        </p:nvSpPr>
        <p:spPr/>
        <p:txBody>
          <a:bodyPr/>
          <a:lstStyle/>
          <a:p>
            <a:fld id="{9D2E13B3-B2E6-4D8D-A331-10D5A2115A8D}" type="datetimeFigureOut">
              <a:rPr lang="nl-BE" smtClean="0"/>
              <a:t>12/12/2022</a:t>
            </a:fld>
            <a:endParaRPr lang="nl-BE"/>
          </a:p>
        </p:txBody>
      </p:sp>
      <p:sp>
        <p:nvSpPr>
          <p:cNvPr id="4" name="Tijdelijke aanduiding voor voettekst 3">
            <a:extLst>
              <a:ext uri="{FF2B5EF4-FFF2-40B4-BE49-F238E27FC236}">
                <a16:creationId xmlns:a16="http://schemas.microsoft.com/office/drawing/2014/main" id="{AEBBD1F2-BEAA-45EC-AE16-BA30B67C5CFB}"/>
              </a:ext>
            </a:extLst>
          </p:cNvPr>
          <p:cNvSpPr>
            <a:spLocks noGrp="1"/>
          </p:cNvSpPr>
          <p:nvPr>
            <p:ph type="ftr" sz="quarter" idx="11"/>
          </p:nvPr>
        </p:nvSpPr>
        <p:spPr/>
        <p:txBody>
          <a:bodyPr/>
          <a:lstStyle/>
          <a:p>
            <a:endParaRPr lang="nl-BE"/>
          </a:p>
        </p:txBody>
      </p:sp>
      <p:sp>
        <p:nvSpPr>
          <p:cNvPr id="5" name="Tijdelijke aanduiding voor dianummer 4">
            <a:extLst>
              <a:ext uri="{FF2B5EF4-FFF2-40B4-BE49-F238E27FC236}">
                <a16:creationId xmlns:a16="http://schemas.microsoft.com/office/drawing/2014/main" id="{BB63FD06-7D40-42A5-BEAF-DAB7F63373A2}"/>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6500121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7F897B3C-BB2D-4371-BBDE-0DAB6670C4FF}"/>
              </a:ext>
            </a:extLst>
          </p:cNvPr>
          <p:cNvSpPr>
            <a:spLocks noGrp="1"/>
          </p:cNvSpPr>
          <p:nvPr>
            <p:ph type="dt" sz="half" idx="10"/>
          </p:nvPr>
        </p:nvSpPr>
        <p:spPr/>
        <p:txBody>
          <a:bodyPr/>
          <a:lstStyle/>
          <a:p>
            <a:fld id="{9D2E13B3-B2E6-4D8D-A331-10D5A2115A8D}" type="datetimeFigureOut">
              <a:rPr lang="nl-BE" smtClean="0"/>
              <a:t>12/12/2022</a:t>
            </a:fld>
            <a:endParaRPr lang="nl-BE"/>
          </a:p>
        </p:txBody>
      </p:sp>
      <p:sp>
        <p:nvSpPr>
          <p:cNvPr id="3" name="Tijdelijke aanduiding voor voettekst 2">
            <a:extLst>
              <a:ext uri="{FF2B5EF4-FFF2-40B4-BE49-F238E27FC236}">
                <a16:creationId xmlns:a16="http://schemas.microsoft.com/office/drawing/2014/main" id="{024E1DF0-D652-477F-8370-5FE4F1F9BC23}"/>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35AC96C9-F282-46FD-91FB-FD3450979D50}"/>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38580174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8C33B3-C446-474E-A444-7C1C04BD8AE5}"/>
              </a:ext>
            </a:extLst>
          </p:cNvPr>
          <p:cNvSpPr>
            <a:spLocks noGrp="1"/>
          </p:cNvSpPr>
          <p:nvPr>
            <p:ph type="title"/>
          </p:nvPr>
        </p:nvSpPr>
        <p:spPr>
          <a:xfrm>
            <a:off x="629841" y="457200"/>
            <a:ext cx="2949178" cy="1600200"/>
          </a:xfrm>
        </p:spPr>
        <p:txBody>
          <a:bodyPr anchor="b"/>
          <a:lstStyle>
            <a:lvl1pPr>
              <a:defRPr sz="24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FF2C8CD2-0AB6-4E8B-9D22-A0C3F5A4C76E}"/>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60C7A8CE-67B3-4E02-8C40-56513956A826}"/>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E9F2731-7BE7-4F25-AEF5-F7CB21ACFAEB}"/>
              </a:ext>
            </a:extLst>
          </p:cNvPr>
          <p:cNvSpPr>
            <a:spLocks noGrp="1"/>
          </p:cNvSpPr>
          <p:nvPr>
            <p:ph type="dt" sz="half" idx="10"/>
          </p:nvPr>
        </p:nvSpPr>
        <p:spPr/>
        <p:txBody>
          <a:bodyPr/>
          <a:lstStyle/>
          <a:p>
            <a:fld id="{9D2E13B3-B2E6-4D8D-A331-10D5A2115A8D}" type="datetimeFigureOut">
              <a:rPr lang="nl-BE" smtClean="0"/>
              <a:t>12/12/2022</a:t>
            </a:fld>
            <a:endParaRPr lang="nl-BE"/>
          </a:p>
        </p:txBody>
      </p:sp>
      <p:sp>
        <p:nvSpPr>
          <p:cNvPr id="6" name="Tijdelijke aanduiding voor voettekst 5">
            <a:extLst>
              <a:ext uri="{FF2B5EF4-FFF2-40B4-BE49-F238E27FC236}">
                <a16:creationId xmlns:a16="http://schemas.microsoft.com/office/drawing/2014/main" id="{A5321460-1D9D-4B26-84E0-2FF055638B8B}"/>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45DAC21E-6913-4858-BD88-A52295E2F720}"/>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3275969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NL"/>
              <a:t>Klik om stijl te bewerken</a:t>
            </a:r>
            <a:endParaRPr lang="fr-FR"/>
          </a:p>
        </p:txBody>
      </p:sp>
      <p:sp>
        <p:nvSpPr>
          <p:cNvPr id="3" name="Espace réservé du contenu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4" name="Espace réservé de la date 3"/>
          <p:cNvSpPr>
            <a:spLocks noGrp="1"/>
          </p:cNvSpPr>
          <p:nvPr>
            <p:ph type="dt" sz="half" idx="10"/>
          </p:nvPr>
        </p:nvSpPr>
        <p:spPr/>
        <p:txBody>
          <a:bodyPr/>
          <a:lstStyle/>
          <a:p>
            <a:fld id="{EC438ECC-3EE7-AB4C-865E-77444A58A322}" type="datetimeFigureOut">
              <a:rPr lang="fr-FR" smtClean="0"/>
              <a:t>12/12/2022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33448735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6B199E-34E1-47E9-8A1F-6295111AFD63}"/>
              </a:ext>
            </a:extLst>
          </p:cNvPr>
          <p:cNvSpPr>
            <a:spLocks noGrp="1"/>
          </p:cNvSpPr>
          <p:nvPr>
            <p:ph type="title"/>
          </p:nvPr>
        </p:nvSpPr>
        <p:spPr>
          <a:xfrm>
            <a:off x="629841" y="457200"/>
            <a:ext cx="2949178" cy="1600200"/>
          </a:xfrm>
        </p:spPr>
        <p:txBody>
          <a:bodyPr anchor="b"/>
          <a:lstStyle>
            <a:lvl1pPr>
              <a:defRPr sz="24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C181A731-88DE-4B25-942F-58A2FBF88D51}"/>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nl-BE"/>
          </a:p>
        </p:txBody>
      </p:sp>
      <p:sp>
        <p:nvSpPr>
          <p:cNvPr id="4" name="Tijdelijke aanduiding voor tekst 3">
            <a:extLst>
              <a:ext uri="{FF2B5EF4-FFF2-40B4-BE49-F238E27FC236}">
                <a16:creationId xmlns:a16="http://schemas.microsoft.com/office/drawing/2014/main" id="{37EDB5A8-80EC-4ABC-9012-B15235A3A287}"/>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D7263F1-78FC-46CD-994D-DBEC882A6B5A}"/>
              </a:ext>
            </a:extLst>
          </p:cNvPr>
          <p:cNvSpPr>
            <a:spLocks noGrp="1"/>
          </p:cNvSpPr>
          <p:nvPr>
            <p:ph type="dt" sz="half" idx="10"/>
          </p:nvPr>
        </p:nvSpPr>
        <p:spPr/>
        <p:txBody>
          <a:bodyPr/>
          <a:lstStyle/>
          <a:p>
            <a:fld id="{9D2E13B3-B2E6-4D8D-A331-10D5A2115A8D}" type="datetimeFigureOut">
              <a:rPr lang="nl-BE" smtClean="0"/>
              <a:t>12/12/2022</a:t>
            </a:fld>
            <a:endParaRPr lang="nl-BE"/>
          </a:p>
        </p:txBody>
      </p:sp>
      <p:sp>
        <p:nvSpPr>
          <p:cNvPr id="6" name="Tijdelijke aanduiding voor voettekst 5">
            <a:extLst>
              <a:ext uri="{FF2B5EF4-FFF2-40B4-BE49-F238E27FC236}">
                <a16:creationId xmlns:a16="http://schemas.microsoft.com/office/drawing/2014/main" id="{EE57DE8A-8644-4CE0-92E6-74EE8C71D03C}"/>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55693DD0-906C-4C63-B10F-1D274359F81D}"/>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23215451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083D88-D675-4ED7-8320-F713B707D2C4}"/>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8F6399E2-8103-4E0C-A0DF-EE224BB577BF}"/>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FF41CDB7-E30A-4872-95DD-E37DA178E4CC}"/>
              </a:ext>
            </a:extLst>
          </p:cNvPr>
          <p:cNvSpPr>
            <a:spLocks noGrp="1"/>
          </p:cNvSpPr>
          <p:nvPr>
            <p:ph type="dt" sz="half" idx="10"/>
          </p:nvPr>
        </p:nvSpPr>
        <p:spPr/>
        <p:txBody>
          <a:bodyPr/>
          <a:lstStyle/>
          <a:p>
            <a:fld id="{9D2E13B3-B2E6-4D8D-A331-10D5A2115A8D}" type="datetimeFigureOut">
              <a:rPr lang="nl-BE" smtClean="0"/>
              <a:t>12/12/2022</a:t>
            </a:fld>
            <a:endParaRPr lang="nl-BE"/>
          </a:p>
        </p:txBody>
      </p:sp>
      <p:sp>
        <p:nvSpPr>
          <p:cNvPr id="5" name="Tijdelijke aanduiding voor voettekst 4">
            <a:extLst>
              <a:ext uri="{FF2B5EF4-FFF2-40B4-BE49-F238E27FC236}">
                <a16:creationId xmlns:a16="http://schemas.microsoft.com/office/drawing/2014/main" id="{6C5C665A-4A4F-4F5A-93A1-E25FF38D5500}"/>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686C2BCC-4CAD-4862-B3E3-1968A74AC2B0}"/>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2662477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5EE53117-3FE5-4B72-953B-34A4B1751197}"/>
              </a:ext>
            </a:extLst>
          </p:cNvPr>
          <p:cNvSpPr>
            <a:spLocks noGrp="1"/>
          </p:cNvSpPr>
          <p:nvPr>
            <p:ph type="title" orient="vert"/>
          </p:nvPr>
        </p:nvSpPr>
        <p:spPr>
          <a:xfrm>
            <a:off x="6543675" y="365125"/>
            <a:ext cx="1971675" cy="5811838"/>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52A78CE6-66BD-49ED-8A1D-FEA977387B3C}"/>
              </a:ext>
            </a:extLst>
          </p:cNvPr>
          <p:cNvSpPr>
            <a:spLocks noGrp="1"/>
          </p:cNvSpPr>
          <p:nvPr>
            <p:ph type="body" orient="vert" idx="1"/>
          </p:nvPr>
        </p:nvSpPr>
        <p:spPr>
          <a:xfrm>
            <a:off x="628650" y="365125"/>
            <a:ext cx="5800725"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034F599E-9CAD-44D3-B112-6560D2575874}"/>
              </a:ext>
            </a:extLst>
          </p:cNvPr>
          <p:cNvSpPr>
            <a:spLocks noGrp="1"/>
          </p:cNvSpPr>
          <p:nvPr>
            <p:ph type="dt" sz="half" idx="10"/>
          </p:nvPr>
        </p:nvSpPr>
        <p:spPr/>
        <p:txBody>
          <a:bodyPr/>
          <a:lstStyle/>
          <a:p>
            <a:fld id="{9D2E13B3-B2E6-4D8D-A331-10D5A2115A8D}" type="datetimeFigureOut">
              <a:rPr lang="nl-BE" smtClean="0"/>
              <a:t>12/12/2022</a:t>
            </a:fld>
            <a:endParaRPr lang="nl-BE"/>
          </a:p>
        </p:txBody>
      </p:sp>
      <p:sp>
        <p:nvSpPr>
          <p:cNvPr id="5" name="Tijdelijke aanduiding voor voettekst 4">
            <a:extLst>
              <a:ext uri="{FF2B5EF4-FFF2-40B4-BE49-F238E27FC236}">
                <a16:creationId xmlns:a16="http://schemas.microsoft.com/office/drawing/2014/main" id="{C5E82BBE-A64B-4443-88CD-8124DC81D196}"/>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C19F20B6-E9B3-45FD-A40C-15628888225C}"/>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3192574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nl-NL"/>
              <a:t>Klik om stijl te bewerken</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Espace réservé de la date 3"/>
          <p:cNvSpPr>
            <a:spLocks noGrp="1"/>
          </p:cNvSpPr>
          <p:nvPr>
            <p:ph type="dt" sz="half" idx="10"/>
          </p:nvPr>
        </p:nvSpPr>
        <p:spPr/>
        <p:txBody>
          <a:bodyPr/>
          <a:lstStyle/>
          <a:p>
            <a:fld id="{EC438ECC-3EE7-AB4C-865E-77444A58A322}" type="datetimeFigureOut">
              <a:rPr lang="fr-FR" smtClean="0"/>
              <a:t>12/12/2022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3948848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NL"/>
              <a:t>Klik om stijl te bewerken</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5" name="Espace réservé de la date 4"/>
          <p:cNvSpPr>
            <a:spLocks noGrp="1"/>
          </p:cNvSpPr>
          <p:nvPr>
            <p:ph type="dt" sz="half" idx="10"/>
          </p:nvPr>
        </p:nvSpPr>
        <p:spPr/>
        <p:txBody>
          <a:bodyPr/>
          <a:lstStyle/>
          <a:p>
            <a:fld id="{EC438ECC-3EE7-AB4C-865E-77444A58A322}" type="datetimeFigureOut">
              <a:rPr lang="fr-FR" smtClean="0"/>
              <a:t>12/12/2022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2900526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nl-NL"/>
              <a:t>Klik om stijl te bewerken</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7" name="Espace réservé de la date 6"/>
          <p:cNvSpPr>
            <a:spLocks noGrp="1"/>
          </p:cNvSpPr>
          <p:nvPr>
            <p:ph type="dt" sz="half" idx="10"/>
          </p:nvPr>
        </p:nvSpPr>
        <p:spPr/>
        <p:txBody>
          <a:bodyPr/>
          <a:lstStyle/>
          <a:p>
            <a:fld id="{EC438ECC-3EE7-AB4C-865E-77444A58A322}" type="datetimeFigureOut">
              <a:rPr lang="fr-FR" smtClean="0"/>
              <a:t>12/12/2022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154765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NL"/>
              <a:t>Klik om stijl te bewerken</a:t>
            </a:r>
            <a:endParaRPr lang="fr-FR"/>
          </a:p>
        </p:txBody>
      </p:sp>
      <p:sp>
        <p:nvSpPr>
          <p:cNvPr id="3" name="Espace réservé de la date 2"/>
          <p:cNvSpPr>
            <a:spLocks noGrp="1"/>
          </p:cNvSpPr>
          <p:nvPr>
            <p:ph type="dt" sz="half" idx="10"/>
          </p:nvPr>
        </p:nvSpPr>
        <p:spPr/>
        <p:txBody>
          <a:bodyPr/>
          <a:lstStyle/>
          <a:p>
            <a:fld id="{EC438ECC-3EE7-AB4C-865E-77444A58A322}" type="datetimeFigureOut">
              <a:rPr lang="fr-FR" smtClean="0"/>
              <a:t>12/12/2022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3307725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EC438ECC-3EE7-AB4C-865E-77444A58A322}" type="datetimeFigureOut">
              <a:rPr lang="fr-FR" smtClean="0"/>
              <a:t>12/12/2022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537807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nl-NL"/>
              <a:t>Klik om stijl te bewerken</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Espace réservé de la date 4"/>
          <p:cNvSpPr>
            <a:spLocks noGrp="1"/>
          </p:cNvSpPr>
          <p:nvPr>
            <p:ph type="dt" sz="half" idx="10"/>
          </p:nvPr>
        </p:nvSpPr>
        <p:spPr/>
        <p:txBody>
          <a:bodyPr/>
          <a:lstStyle/>
          <a:p>
            <a:fld id="{EC438ECC-3EE7-AB4C-865E-77444A58A322}" type="datetimeFigureOut">
              <a:rPr lang="fr-FR" smtClean="0"/>
              <a:t>12/12/2022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1296094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nl-NL"/>
              <a:t>Klik om stijl te bewerken</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Espace réservé de la date 4"/>
          <p:cNvSpPr>
            <a:spLocks noGrp="1"/>
          </p:cNvSpPr>
          <p:nvPr>
            <p:ph type="dt" sz="half" idx="10"/>
          </p:nvPr>
        </p:nvSpPr>
        <p:spPr/>
        <p:txBody>
          <a:bodyPr/>
          <a:lstStyle/>
          <a:p>
            <a:fld id="{EC438ECC-3EE7-AB4C-865E-77444A58A322}" type="datetimeFigureOut">
              <a:rPr lang="fr-FR" smtClean="0"/>
              <a:t>12/12/2022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79369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BE"/>
              <a:t>Cliquez et modifiez le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438ECC-3EE7-AB4C-865E-77444A58A322}" type="datetimeFigureOut">
              <a:rPr lang="fr-FR" smtClean="0"/>
              <a:t>12/12/2022</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C1D39C-397C-DF4E-8169-98D68A19AB5C}" type="slidenum">
              <a:rPr lang="fr-FR" smtClean="0"/>
              <a:t>‹nr.›</a:t>
            </a:fld>
            <a:endParaRPr lang="fr-FR"/>
          </a:p>
        </p:txBody>
      </p:sp>
    </p:spTree>
    <p:extLst>
      <p:ext uri="{BB962C8B-B14F-4D97-AF65-F5344CB8AC3E}">
        <p14:creationId xmlns:p14="http://schemas.microsoft.com/office/powerpoint/2010/main" val="19893289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ED20055-00DB-4221-B12E-3179648AAF3D}"/>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0AF4830E-0BC9-4954-B7BC-92FE7321E89A}"/>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09EBA102-AFED-4DDF-A6B9-39D7ED8F6C59}"/>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D2E13B3-B2E6-4D8D-A331-10D5A2115A8D}" type="datetimeFigureOut">
              <a:rPr lang="nl-BE" smtClean="0"/>
              <a:t>12/12/2022</a:t>
            </a:fld>
            <a:endParaRPr lang="nl-BE"/>
          </a:p>
        </p:txBody>
      </p:sp>
      <p:sp>
        <p:nvSpPr>
          <p:cNvPr id="5" name="Tijdelijke aanduiding voor voettekst 4">
            <a:extLst>
              <a:ext uri="{FF2B5EF4-FFF2-40B4-BE49-F238E27FC236}">
                <a16:creationId xmlns:a16="http://schemas.microsoft.com/office/drawing/2014/main" id="{F641BE44-201F-4F4D-BA1A-F252D993CA24}"/>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nl-BE"/>
          </a:p>
        </p:txBody>
      </p:sp>
      <p:sp>
        <p:nvSpPr>
          <p:cNvPr id="6" name="Tijdelijke aanduiding voor dianummer 5">
            <a:extLst>
              <a:ext uri="{FF2B5EF4-FFF2-40B4-BE49-F238E27FC236}">
                <a16:creationId xmlns:a16="http://schemas.microsoft.com/office/drawing/2014/main" id="{AEF698B1-825B-4F41-95F4-96E4274E3817}"/>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1C20FA0-45E1-4F50-BC2B-E4855E8BE934}" type="slidenum">
              <a:rPr lang="nl-BE" smtClean="0"/>
              <a:t>‹nr.›</a:t>
            </a:fld>
            <a:endParaRPr lang="nl-BE"/>
          </a:p>
        </p:txBody>
      </p:sp>
    </p:spTree>
    <p:extLst>
      <p:ext uri="{BB962C8B-B14F-4D97-AF65-F5344CB8AC3E}">
        <p14:creationId xmlns:p14="http://schemas.microsoft.com/office/powerpoint/2010/main" val="32014471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nl-BE"/>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jpeg"/><Relationship Id="rId7" Type="http://schemas.microsoft.com/office/2007/relationships/hdphoto" Target="../media/hdphoto2.wdp"/><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 Id="rId9" Type="http://schemas.microsoft.com/office/2007/relationships/hdphoto" Target="../media/hdphoto3.wdp"/></Relationships>
</file>

<file path=ppt/slides/_rels/slide11.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microsoft.com/office/2007/relationships/hdphoto" Target="../media/hdphoto5.wdp"/><Relationship Id="rId5" Type="http://schemas.openxmlformats.org/officeDocument/2006/relationships/image" Target="../media/image11.png"/><Relationship Id="rId10" Type="http://schemas.microsoft.com/office/2007/relationships/hdphoto" Target="../media/hdphoto7.wdp"/><Relationship Id="rId4" Type="http://schemas.microsoft.com/office/2007/relationships/hdphoto" Target="../media/hdphoto4.wdp"/><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jpeg"/><Relationship Id="rId7" Type="http://schemas.microsoft.com/office/2007/relationships/hdphoto" Target="../media/hdphoto2.wdp"/><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 Id="rId9" Type="http://schemas.microsoft.com/office/2007/relationships/hdphoto" Target="../media/hdphoto3.wdp"/></Relationships>
</file>

<file path=ppt/slides/_rels/slide2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jpeg"/><Relationship Id="rId7" Type="http://schemas.microsoft.com/office/2007/relationships/hdphoto" Target="../media/hdphoto2.wdp"/><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 Id="rId9" Type="http://schemas.microsoft.com/office/2007/relationships/hdphoto" Target="../media/hdphoto3.wdp"/></Relationships>
</file>

<file path=ppt/slides/_rels/slide22.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microsoft.com/office/2007/relationships/hdphoto" Target="../media/hdphoto5.wdp"/><Relationship Id="rId5" Type="http://schemas.openxmlformats.org/officeDocument/2006/relationships/image" Target="../media/image11.png"/><Relationship Id="rId10" Type="http://schemas.microsoft.com/office/2007/relationships/hdphoto" Target="../media/hdphoto7.wdp"/><Relationship Id="rId4" Type="http://schemas.microsoft.com/office/2007/relationships/hdphoto" Target="../media/hdphoto4.wdp"/><Relationship Id="rId9" Type="http://schemas.openxmlformats.org/officeDocument/2006/relationships/image" Target="../media/image13.png"/></Relationships>
</file>

<file path=ppt/slides/_rels/slide23.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microsoft.com/office/2007/relationships/hdphoto" Target="../media/hdphoto5.wdp"/><Relationship Id="rId5" Type="http://schemas.openxmlformats.org/officeDocument/2006/relationships/image" Target="../media/image11.png"/><Relationship Id="rId10" Type="http://schemas.microsoft.com/office/2007/relationships/hdphoto" Target="../media/hdphoto7.wdp"/><Relationship Id="rId4" Type="http://schemas.microsoft.com/office/2007/relationships/hdphoto" Target="../media/hdphoto4.wdp"/><Relationship Id="rId9"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4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4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4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4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4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4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5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5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5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5.jpeg"/><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2.emf"/></Relationships>
</file>

<file path=ppt/slides/_rels/slide5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5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57.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3.jpeg"/><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5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7.jpe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5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51.jpg"/></Relationships>
</file>

<file path=ppt/slides/_rels/slide6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5.jpeg"/><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2.emf"/></Relationships>
</file>

<file path=ppt/slides/_rels/slide6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9.xml"/><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6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0.xml"/><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65.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3.jpeg"/><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66.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7.jpeg"/><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6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png"/></Relationships>
</file>

<file path=ppt/slides/_rels/slide6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54.jpg"/><Relationship Id="rId2" Type="http://schemas.openxmlformats.org/officeDocument/2006/relationships/notesSlide" Target="../notesSlides/notesSlide64.xml"/><Relationship Id="rId1" Type="http://schemas.openxmlformats.org/officeDocument/2006/relationships/slideLayout" Target="../slideLayouts/slideLayout7.xml"/><Relationship Id="rId6" Type="http://schemas.openxmlformats.org/officeDocument/2006/relationships/image" Target="../media/image51.jpg"/><Relationship Id="rId5" Type="http://schemas.openxmlformats.org/officeDocument/2006/relationships/image" Target="../media/image53.jpg"/><Relationship Id="rId4" Type="http://schemas.openxmlformats.org/officeDocument/2006/relationships/image" Target="../media/image52.png"/></Relationships>
</file>

<file path=ppt/slides/_rels/slide6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6.xml"/><Relationship Id="rId1" Type="http://schemas.openxmlformats.org/officeDocument/2006/relationships/slideLayout" Target="../slideLayouts/slideLayout12.xml"/><Relationship Id="rId4" Type="http://schemas.openxmlformats.org/officeDocument/2006/relationships/image" Target="../media/image56.jpeg"/></Relationships>
</file>

<file path=ppt/slides/_rels/slide7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8.xml"/><Relationship Id="rId1" Type="http://schemas.openxmlformats.org/officeDocument/2006/relationships/slideLayout" Target="../slideLayouts/slideLayout12.xml"/><Relationship Id="rId4" Type="http://schemas.openxmlformats.org/officeDocument/2006/relationships/image" Target="../media/image56.jpeg"/></Relationships>
</file>

<file path=ppt/slides/_rels/slide7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9.xml"/><Relationship Id="rId1" Type="http://schemas.openxmlformats.org/officeDocument/2006/relationships/slideLayout" Target="../slideLayouts/slideLayout12.xml"/><Relationship Id="rId4" Type="http://schemas.openxmlformats.org/officeDocument/2006/relationships/image" Target="../media/image57.jpeg"/></Relationships>
</file>

<file path=ppt/slides/_rels/slide7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0.xml"/><Relationship Id="rId1" Type="http://schemas.openxmlformats.org/officeDocument/2006/relationships/slideLayout" Target="../slideLayouts/slideLayout18.xml"/><Relationship Id="rId4" Type="http://schemas.openxmlformats.org/officeDocument/2006/relationships/image" Target="../media/image58.png"/></Relationships>
</file>

<file path=ppt/slides/_rels/slide7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video" Target="https://www.youtube.com/embed/i1aCu4yux0Q?feature=oembed" TargetMode="External"/><Relationship Id="rId4" Type="http://schemas.openxmlformats.org/officeDocument/2006/relationships/image" Target="../media/image59.jpe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video" Target="https://www.youtube.com/embed/iKUObzXiSd4?feature=oembed" TargetMode="External"/><Relationship Id="rId4" Type="http://schemas.openxmlformats.org/officeDocument/2006/relationships/image" Target="../media/image60.jpeg"/></Relationships>
</file>

<file path=ppt/slides/_rels/slide7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5118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err="1">
                <a:solidFill>
                  <a:srgbClr val="473F30"/>
                </a:solidFill>
                <a:latin typeface="+mn-lt"/>
              </a:rPr>
              <a:t>Étain</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fr-FR" sz="1800" dirty="0">
                <a:solidFill>
                  <a:srgbClr val="473F30"/>
                </a:solidFill>
              </a:rPr>
              <a:t>Dans quel objet n’y a-t-il pas d’étain ?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a:solidFill>
                  <a:prstClr val="white"/>
                </a:solidFill>
              </a:rPr>
              <a:t>Médaille de </a:t>
            </a:r>
            <a:r>
              <a:rPr lang="nl-BE" sz="1600" dirty="0" err="1">
                <a:solidFill>
                  <a:prstClr val="white"/>
                </a:solidFill>
              </a:rPr>
              <a:t>bronze</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49" y="0"/>
            <a:ext cx="2190751"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nl-BE" sz="1600" dirty="0" err="1">
                <a:solidFill>
                  <a:prstClr val="white"/>
                </a:solidFill>
              </a:rPr>
              <a:t>Soldat</a:t>
            </a:r>
            <a:r>
              <a:rPr lang="nl-BE" sz="1600" dirty="0">
                <a:solidFill>
                  <a:prstClr val="white"/>
                </a:solidFill>
              </a:rPr>
              <a:t> </a:t>
            </a:r>
            <a:r>
              <a:rPr lang="nl-BE" sz="1600" dirty="0" err="1">
                <a:solidFill>
                  <a:prstClr val="white"/>
                </a:solidFill>
              </a:rPr>
              <a:t>d’étain</a:t>
            </a:r>
            <a:br>
              <a:rPr kumimoji="0" lang="nl-BE" sz="1600" b="0" i="0" u="none" strike="noStrike" kern="1200" cap="none" spc="0" normalizeH="0" baseline="0" noProof="0" dirty="0">
                <a:ln>
                  <a:noFill/>
                </a:ln>
                <a:solidFill>
                  <a:prstClr val="white"/>
                </a:solidFill>
                <a:effectLst/>
                <a:uLnTx/>
                <a:uFillTx/>
                <a:latin typeface="Calibri"/>
                <a:ea typeface="+mn-ea"/>
                <a:cs typeface="+mn-cs"/>
              </a:rPr>
            </a:b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nl-BE" sz="1600" dirty="0" err="1">
                <a:solidFill>
                  <a:prstClr val="white"/>
                </a:solidFill>
              </a:rPr>
              <a:t>Acier</a:t>
            </a:r>
            <a:r>
              <a:rPr lang="nl-BE" sz="1600" dirty="0">
                <a:solidFill>
                  <a:prstClr val="white"/>
                </a:solidFill>
              </a:rPr>
              <a:t> </a:t>
            </a:r>
            <a:r>
              <a:rPr lang="nl-BE" sz="1600" dirty="0" err="1">
                <a:solidFill>
                  <a:prstClr val="white"/>
                </a:solidFill>
              </a:rPr>
              <a:t>galvanisé</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nl-BE" sz="1600" dirty="0">
                <a:solidFill>
                  <a:prstClr val="white"/>
                </a:solidFill>
              </a:rPr>
              <a:t>Inox </a:t>
            </a:r>
            <a:r>
              <a:rPr kumimoji="0" lang="nl-BE" sz="1600" b="0" i="0" u="none" strike="noStrike" kern="1200" cap="none" spc="0" normalizeH="0" baseline="0" noProof="0" dirty="0">
                <a:ln>
                  <a:noFill/>
                </a:ln>
                <a:solidFill>
                  <a:prstClr val="white"/>
                </a:solidFill>
                <a:effectLst/>
                <a:uLnTx/>
                <a:uFillTx/>
                <a:latin typeface="Calibri"/>
                <a:ea typeface="+mn-ea"/>
                <a:cs typeface="+mn-cs"/>
              </a:rPr>
              <a:t>(RVS)</a:t>
            </a:r>
          </a:p>
        </p:txBody>
      </p:sp>
      <p:pic>
        <p:nvPicPr>
          <p:cNvPr id="1026" name="Picture 2" descr="Tin (element) - Wikiwand">
            <a:extLst>
              <a:ext uri="{FF2B5EF4-FFF2-40B4-BE49-F238E27FC236}">
                <a16:creationId xmlns:a16="http://schemas.microsoft.com/office/drawing/2014/main" id="{1820AC1C-3B83-4347-879B-03EB2A907B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1" y="1200150"/>
            <a:ext cx="1426906" cy="21244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paratie, reserveonderdelen BRONZEN MEDAILLE 50MM TROPHÉE DES VAINQUEURS |  Decathlon">
            <a:extLst>
              <a:ext uri="{FF2B5EF4-FFF2-40B4-BE49-F238E27FC236}">
                <a16:creationId xmlns:a16="http://schemas.microsoft.com/office/drawing/2014/main" id="{BBC36D59-BC97-40D8-A472-59D5AA16813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4600" b="95450" l="10000" r="90000">
                        <a14:foregroundMark x1="50350" y1="95450" x2="50350" y2="95450"/>
                        <a14:foregroundMark x1="56000" y1="9850" x2="56000" y2="9850"/>
                        <a14:foregroundMark x1="56000" y1="8250" x2="56000" y2="8250"/>
                        <a14:foregroundMark x1="54800" y1="6250" x2="54800" y2="6250"/>
                        <a14:foregroundMark x1="50350" y1="4600" x2="50350" y2="4600"/>
                      </a14:backgroundRemoval>
                    </a14:imgEffect>
                  </a14:imgLayer>
                </a14:imgProps>
              </a:ext>
              <a:ext uri="{28A0092B-C50C-407E-A947-70E740481C1C}">
                <a14:useLocalDpi xmlns:a14="http://schemas.microsoft.com/office/drawing/2010/main" val="0"/>
              </a:ext>
            </a:extLst>
          </a:blip>
          <a:srcRect/>
          <a:stretch>
            <a:fillRect/>
          </a:stretch>
        </p:blipFill>
        <p:spPr bwMode="auto">
          <a:xfrm>
            <a:off x="116882" y="1200151"/>
            <a:ext cx="1956986" cy="195698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onservenblik kopen - Lege &amp; gevulde conservenblikken - Bedrukking">
            <a:extLst>
              <a:ext uri="{FF2B5EF4-FFF2-40B4-BE49-F238E27FC236}">
                <a16:creationId xmlns:a16="http://schemas.microsoft.com/office/drawing/2014/main" id="{3C1C6223-65B4-46D0-8555-A70889A92426}"/>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0000" r="90000">
                        <a14:foregroundMark x1="56375" y1="39875" x2="56375" y2="39875"/>
                        <a14:foregroundMark x1="46875" y1="36125" x2="46875" y2="36125"/>
                        <a14:foregroundMark x1="43625" y1="44250" x2="43625" y2="44250"/>
                        <a14:foregroundMark x1="45750" y1="30875" x2="45750" y2="30875"/>
                        <a14:foregroundMark x1="50125" y1="29875" x2="50125" y2="29875"/>
                        <a14:foregroundMark x1="44000" y1="31000" x2="44000" y2="31000"/>
                        <a14:foregroundMark x1="43625" y1="30750" x2="43625" y2="30750"/>
                        <a14:foregroundMark x1="46125" y1="74250" x2="46125" y2="74250"/>
                        <a14:foregroundMark x1="74375" y1="70375" x2="74375" y2="70375"/>
                        <a14:foregroundMark x1="67875" y1="65625" x2="67875" y2="65625"/>
                        <a14:foregroundMark x1="43125" y1="68375" x2="43125" y2="68375"/>
                        <a14:foregroundMark x1="87750" y1="71625" x2="87750" y2="71625"/>
                        <a14:foregroundMark x1="87875" y1="68250" x2="87875" y2="68250"/>
                        <a14:foregroundMark x1="81750" y1="64250" x2="81750" y2="64250"/>
                        <a14:foregroundMark x1="79500" y1="63625" x2="79500" y2="63625"/>
                        <a14:foregroundMark x1="77500" y1="63125" x2="77500" y2="63125"/>
                        <a14:foregroundMark x1="74750" y1="63500" x2="74750" y2="63500"/>
                        <a14:foregroundMark x1="72500" y1="63375" x2="72500" y2="63375"/>
                        <a14:foregroundMark x1="71625" y1="63125" x2="71625" y2="63125"/>
                        <a14:foregroundMark x1="73375" y1="62750" x2="73375" y2="62750"/>
                        <a14:foregroundMark x1="44250" y1="29875" x2="44250" y2="29875"/>
                        <a14:foregroundMark x1="44000" y1="29875" x2="44000" y2="29875"/>
                        <a14:foregroundMark x1="35750" y1="29500" x2="35750" y2="29500"/>
                        <a14:foregroundMark x1="35206" y1="29535" x2="36625" y2="29875"/>
                        <a14:foregroundMark x1="13625" y1="35500" x2="13625" y2="35500"/>
                        <a14:foregroundMark x1="13625" y1="34750" x2="14375" y2="34375"/>
                        <a14:backgroundMark x1="42625" y1="34750" x2="42625" y2="34750"/>
                        <a14:backgroundMark x1="41875" y1="37250" x2="41875" y2="37250"/>
                        <a14:backgroundMark x1="42250" y1="40000" x2="42250" y2="40000"/>
                        <a14:backgroundMark x1="31375" y1="28375" x2="31375" y2="28375"/>
                        <a14:backgroundMark x1="31625" y1="28375" x2="30875" y2="27875"/>
                        <a14:backgroundMark x1="29875" y1="28125" x2="35500" y2="29125"/>
                      </a14:backgroundRemoval>
                    </a14:imgEffect>
                  </a14:imgLayer>
                </a14:imgProps>
              </a:ext>
              <a:ext uri="{28A0092B-C50C-407E-A947-70E740481C1C}">
                <a14:useLocalDpi xmlns:a14="http://schemas.microsoft.com/office/drawing/2010/main" val="0"/>
              </a:ext>
            </a:extLst>
          </a:blip>
          <a:srcRect l="9123" t="20527" r="8245" b="15088"/>
          <a:stretch/>
        </p:blipFill>
        <p:spPr bwMode="auto">
          <a:xfrm>
            <a:off x="312833" y="4874036"/>
            <a:ext cx="1761035" cy="137218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Lacor Foodie Inox Braadpan 28cm - Muller kitchen and tableware">
            <a:extLst>
              <a:ext uri="{FF2B5EF4-FFF2-40B4-BE49-F238E27FC236}">
                <a16:creationId xmlns:a16="http://schemas.microsoft.com/office/drawing/2014/main" id="{C58A8FFB-9F97-4AE6-83C3-BF5E83FEF4CA}"/>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729" b="89793" l="3125" r="95898">
                        <a14:foregroundMark x1="15918" y1="34609" x2="21191" y2="37799"/>
                        <a14:foregroundMark x1="21191" y1="37799" x2="21289" y2="37959"/>
                        <a14:foregroundMark x1="22363" y1="36842" x2="28906" y2="35247"/>
                        <a14:foregroundMark x1="42773" y1="37799" x2="52930" y2="48006"/>
                        <a14:foregroundMark x1="7227" y1="52153" x2="10156" y2="44817"/>
                        <a14:foregroundMark x1="10156" y1="44817" x2="10742" y2="44019"/>
                        <a14:foregroundMark x1="3125" y1="55343" x2="3809" y2="50877"/>
                        <a14:foregroundMark x1="91699" y1="21212" x2="91699" y2="21212"/>
                        <a14:foregroundMark x1="95898" y1="19936" x2="95898" y2="19936"/>
                        <a14:backgroundMark x1="12012" y1="76874" x2="12012" y2="76874"/>
                        <a14:backgroundMark x1="12598" y1="76715" x2="12598" y2="76715"/>
                      </a14:backgroundRemoval>
                    </a14:imgEffect>
                  </a14:imgLayer>
                </a14:imgProps>
              </a:ext>
              <a:ext uri="{28A0092B-C50C-407E-A947-70E740481C1C}">
                <a14:useLocalDpi xmlns:a14="http://schemas.microsoft.com/office/drawing/2010/main" val="0"/>
              </a:ext>
            </a:extLst>
          </a:blip>
          <a:srcRect/>
          <a:stretch>
            <a:fillRect/>
          </a:stretch>
        </p:blipFill>
        <p:spPr bwMode="auto">
          <a:xfrm>
            <a:off x="2307632" y="4629150"/>
            <a:ext cx="1956986" cy="1198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298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856654" y="1200151"/>
            <a:ext cx="3910445" cy="868062"/>
          </a:xfrm>
        </p:spPr>
        <p:txBody>
          <a:bodyPr anchor="b">
            <a:normAutofit/>
          </a:bodyPr>
          <a:lstStyle/>
          <a:p>
            <a:r>
              <a:rPr lang="nl-NL" sz="4000" dirty="0" err="1">
                <a:solidFill>
                  <a:srgbClr val="473F30"/>
                </a:solidFill>
                <a:latin typeface="+mn-lt"/>
              </a:rPr>
              <a:t>Cuivre</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856654" y="1980019"/>
            <a:ext cx="3910445" cy="2272317"/>
          </a:xfrm>
        </p:spPr>
        <p:txBody>
          <a:bodyPr>
            <a:normAutofit/>
          </a:bodyPr>
          <a:lstStyle/>
          <a:p>
            <a:r>
              <a:rPr lang="fr-FR" sz="1800" dirty="0">
                <a:solidFill>
                  <a:srgbClr val="473F30"/>
                </a:solidFill>
              </a:rPr>
              <a:t>Quelles pièces contiennent le plus de cuivre?
</a:t>
            </a:r>
            <a:endParaRPr lang="nl-BE" sz="1800" dirty="0">
              <a:solidFill>
                <a:srgbClr val="473F30"/>
              </a:solidFill>
            </a:endParaRPr>
          </a:p>
        </p:txBody>
      </p:sp>
      <p:grpSp>
        <p:nvGrpSpPr>
          <p:cNvPr id="4" name="Groep 3">
            <a:extLst>
              <a:ext uri="{FF2B5EF4-FFF2-40B4-BE49-F238E27FC236}">
                <a16:creationId xmlns:a16="http://schemas.microsoft.com/office/drawing/2014/main" id="{91018244-D21E-441B-93F9-18246C6360F3}"/>
              </a:ext>
            </a:extLst>
          </p:cNvPr>
          <p:cNvGrpSpPr/>
          <p:nvPr/>
        </p:nvGrpSpPr>
        <p:grpSpPr>
          <a:xfrm>
            <a:off x="2190750" y="0"/>
            <a:ext cx="2190750" cy="3429000"/>
            <a:chOff x="2190750" y="0"/>
            <a:chExt cx="2190750" cy="3429000"/>
          </a:xfrm>
        </p:grpSpPr>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10, 20 &amp; 50 cents</a:t>
              </a:r>
            </a:p>
          </p:txBody>
        </p:sp>
        <p:pic>
          <p:nvPicPr>
            <p:cNvPr id="2052" name="Picture 4" descr="BBC NEWS">
              <a:extLst>
                <a:ext uri="{FF2B5EF4-FFF2-40B4-BE49-F238E27FC236}">
                  <a16:creationId xmlns:a16="http://schemas.microsoft.com/office/drawing/2014/main" id="{B7573413-8624-4ACC-B7F1-15C6E3000E53}"/>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338" b="97659" l="2490" r="96680">
                          <a14:foregroundMark x1="19917" y1="10702" x2="19917" y2="10702"/>
                          <a14:foregroundMark x1="24896" y1="6020" x2="34025" y2="6689"/>
                          <a14:foregroundMark x1="34025" y1="6689" x2="34855" y2="6355"/>
                          <a14:foregroundMark x1="50207" y1="12375" x2="40664" y2="4348"/>
                          <a14:foregroundMark x1="21577" y1="2676" x2="31535" y2="1672"/>
                          <a14:foregroundMark x1="31535" y1="1672" x2="38174" y2="3344"/>
                          <a14:foregroundMark x1="7884" y1="15385" x2="13278" y2="24415"/>
                          <a14:foregroundMark x1="2490" y1="27759" x2="5809" y2="18060"/>
                          <a14:foregroundMark x1="5809" y1="11706" x2="12863" y2="6020"/>
                          <a14:foregroundMark x1="12863" y1="6020" x2="13278" y2="5351"/>
                          <a14:foregroundMark x1="17012" y1="3344" x2="17842" y2="3679"/>
                          <a14:foregroundMark x1="44813" y1="6355" x2="47718" y2="8696"/>
                          <a14:foregroundMark x1="68880" y1="52843" x2="68880" y2="52843"/>
                          <a14:foregroundMark x1="52697" y1="63211" x2="56116" y2="66206"/>
                          <a14:foregroundMark x1="85289" y1="68227" x2="95851" y2="58863"/>
                          <a14:foregroundMark x1="84156" y1="69231" x2="85289" y2="68227"/>
                          <a14:foregroundMark x1="83976" y1="69391" x2="84156" y2="69231"/>
                          <a14:foregroundMark x1="95021" y1="64214" x2="97095" y2="58194"/>
                          <a14:foregroundMark x1="95436" y1="52508" x2="96266" y2="49498"/>
                          <a14:foregroundMark x1="95436" y1="47826" x2="88382" y2="40134"/>
                          <a14:foregroundMark x1="80498" y1="37124" x2="82573" y2="40134"/>
                          <a14:foregroundMark x1="78423" y1="36455" x2="69295" y2="36455"/>
                          <a14:foregroundMark x1="69295" y1="36455" x2="67635" y2="36789"/>
                          <a14:foregroundMark x1="51037" y1="46823" x2="58091" y2="41472"/>
                          <a14:foregroundMark x1="58091" y1="41472" x2="58506" y2="40468"/>
                          <a14:foregroundMark x1="56846" y1="41137" x2="56846" y2="41137"/>
                          <a14:foregroundMark x1="53527" y1="43478" x2="53527" y2="43478"/>
                          <a14:foregroundMark x1="48133" y1="56187" x2="48133" y2="56187"/>
                          <a14:foregroundMark x1="69710" y1="76254" x2="69710" y2="76254"/>
                          <a14:foregroundMark x1="74274" y1="74247" x2="74274" y2="74247"/>
                          <a14:foregroundMark x1="77178" y1="75585" x2="77178" y2="75585"/>
                          <a14:foregroundMark x1="90456" y1="69231" x2="90041" y2="68227"/>
                          <a14:foregroundMark x1="92946" y1="67224" x2="92946" y2="67224"/>
                          <a14:foregroundMark x1="92531" y1="67559" x2="92531" y2="67559"/>
                          <a14:foregroundMark x1="97510" y1="55518" x2="97510" y2="55518"/>
                          <a14:foregroundMark x1="97095" y1="58194" x2="97095" y2="58194"/>
                          <a14:foregroundMark x1="97925" y1="57191" x2="97925" y2="57191"/>
                          <a14:foregroundMark x1="67220" y1="36455" x2="67220" y2="36455"/>
                          <a14:foregroundMark x1="72614" y1="36120" x2="72614" y2="36120"/>
                          <a14:foregroundMark x1="58506" y1="40134" x2="58506" y2="40134"/>
                          <a14:foregroundMark x1="58921" y1="39465" x2="58921" y2="39465"/>
                          <a14:foregroundMark x1="49378" y1="47826" x2="49378" y2="47826"/>
                          <a14:foregroundMark x1="49378" y1="52843" x2="49378" y2="52843"/>
                          <a14:foregroundMark x1="49793" y1="51505" x2="49793" y2="51505"/>
                          <a14:foregroundMark x1="48963" y1="53846" x2="48963" y2="53846"/>
                          <a14:foregroundMark x1="48133" y1="53846" x2="48133" y2="53846"/>
                          <a14:foregroundMark x1="25311" y1="75585" x2="25311" y2="75585"/>
                          <a14:foregroundMark x1="21992" y1="90635" x2="21992" y2="90635"/>
                          <a14:foregroundMark x1="21162" y1="93980" x2="21162" y2="93980"/>
                          <a14:foregroundMark x1="6639" y1="72910" x2="6639" y2="72910"/>
                          <a14:foregroundMark x1="12033" y1="67224" x2="12033" y2="67224"/>
                          <a14:foregroundMark x1="19087" y1="64548" x2="19087" y2="64548"/>
                          <a14:foregroundMark x1="22407" y1="63880" x2="22407" y2="63880"/>
                          <a14:foregroundMark x1="24481" y1="63211" x2="24481" y2="63211"/>
                          <a14:foregroundMark x1="14938" y1="65886" x2="21577" y2="64214"/>
                          <a14:foregroundMark x1="29461" y1="63880" x2="36515" y2="66221"/>
                          <a14:foregroundMark x1="46473" y1="79264" x2="45643" y2="86622"/>
                          <a14:foregroundMark x1="45643" y1="86622" x2="44813" y2="87960"/>
                          <a14:foregroundMark x1="24481" y1="97659" x2="29876" y2="97324"/>
                          <a14:foregroundMark x1="59751" y1="70903" x2="59751" y2="70903"/>
                          <a14:foregroundMark x1="62656" y1="72241" x2="62656" y2="72241"/>
                          <a14:foregroundMark x1="63900" y1="72575" x2="63485" y2="72575"/>
                          <a14:foregroundMark x1="61411" y1="72575" x2="60166" y2="72241"/>
                          <a14:foregroundMark x1="61826" y1="73244" x2="61826" y2="73244"/>
                          <a14:foregroundMark x1="65145" y1="74247" x2="65145" y2="74247"/>
                          <a14:foregroundMark x1="69295" y1="76254" x2="62241" y2="72910"/>
                          <a14:foregroundMark x1="57676" y1="71572" x2="64730" y2="74916"/>
                          <a14:backgroundMark x1="86722" y1="74247" x2="86722" y2="74247"/>
                          <a14:backgroundMark x1="83817" y1="75585" x2="83817" y2="75585"/>
                          <a14:backgroundMark x1="80913" y1="75920" x2="80913" y2="75920"/>
                          <a14:backgroundMark x1="78008" y1="76589" x2="87137" y2="76589"/>
                          <a14:backgroundMark x1="87137" y1="76589" x2="91286" y2="73913"/>
                          <a14:backgroundMark x1="94191" y1="67559" x2="98340" y2="62542"/>
                          <a14:backgroundMark x1="92531" y1="69231" x2="92531" y2="69231"/>
                          <a14:backgroundMark x1="92946" y1="68227" x2="92946" y2="68227"/>
                        </a14:backgroundRemoval>
                      </a14:imgEffect>
                    </a14:imgLayer>
                  </a14:imgProps>
                </a:ext>
                <a:ext uri="{28A0092B-C50C-407E-A947-70E740481C1C}">
                  <a14:useLocalDpi xmlns:a14="http://schemas.microsoft.com/office/drawing/2010/main" val="0"/>
                </a:ext>
              </a:extLst>
            </a:blip>
            <a:srcRect/>
            <a:stretch>
              <a:fillRect/>
            </a:stretch>
          </p:blipFill>
          <p:spPr bwMode="auto">
            <a:xfrm>
              <a:off x="2571751" y="1274723"/>
              <a:ext cx="1484250" cy="18414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ep 5">
            <a:extLst>
              <a:ext uri="{FF2B5EF4-FFF2-40B4-BE49-F238E27FC236}">
                <a16:creationId xmlns:a16="http://schemas.microsoft.com/office/drawing/2014/main" id="{6EC86314-3C6D-4E65-ACF2-E0EC8F9D67B7}"/>
              </a:ext>
            </a:extLst>
          </p:cNvPr>
          <p:cNvGrpSpPr/>
          <p:nvPr/>
        </p:nvGrpSpPr>
        <p:grpSpPr>
          <a:xfrm>
            <a:off x="0" y="3429000"/>
            <a:ext cx="2190750" cy="3429000"/>
            <a:chOff x="0" y="3429000"/>
            <a:chExt cx="2190750" cy="3429000"/>
          </a:xfrm>
        </p:grpSpPr>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euro</a:t>
              </a:r>
            </a:p>
          </p:txBody>
        </p:sp>
        <p:pic>
          <p:nvPicPr>
            <p:cNvPr id="2054" name="Picture 6" descr="Euro 1 Munt - Gratis foto op Pixabay">
              <a:extLst>
                <a:ext uri="{FF2B5EF4-FFF2-40B4-BE49-F238E27FC236}">
                  <a16:creationId xmlns:a16="http://schemas.microsoft.com/office/drawing/2014/main" id="{E43DBCD3-B6C9-4AE4-A2EA-7378F4595C38}"/>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000" l="10000" r="90000">
                          <a14:foregroundMark x1="48093" y1="47917" x2="48093" y2="47917"/>
                          <a14:foregroundMark x1="74539" y1="72222" x2="74539" y2="72222"/>
                          <a14:backgroundMark x1="36039" y1="84444" x2="42804" y2="86528"/>
                          <a14:backgroundMark x1="50308" y1="87361" x2="51907" y2="88056"/>
                          <a14:backgroundMark x1="56950" y1="86528" x2="56950" y2="86528"/>
                          <a14:backgroundMark x1="67651" y1="81528" x2="67651" y2="81528"/>
                          <a14:backgroundMark x1="72202" y1="77361" x2="72202" y2="77361"/>
                          <a14:backgroundMark x1="78106" y1="69444" x2="78106" y2="69444"/>
                        </a14:backgroundRemoval>
                      </a14:imgEffect>
                    </a14:imgLayer>
                  </a14:imgProps>
                </a:ext>
                <a:ext uri="{28A0092B-C50C-407E-A947-70E740481C1C}">
                  <a14:useLocalDpi xmlns:a14="http://schemas.microsoft.com/office/drawing/2010/main" val="0"/>
                </a:ext>
              </a:extLst>
            </a:blip>
            <a:srcRect l="16284" t="10876" r="15508" b="13509"/>
            <a:stretch/>
          </p:blipFill>
          <p:spPr bwMode="auto">
            <a:xfrm>
              <a:off x="248901" y="4678546"/>
              <a:ext cx="1692947" cy="166209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ep 11">
            <a:extLst>
              <a:ext uri="{FF2B5EF4-FFF2-40B4-BE49-F238E27FC236}">
                <a16:creationId xmlns:a16="http://schemas.microsoft.com/office/drawing/2014/main" id="{9A15F964-2861-4883-BD22-D6E0655186E7}"/>
              </a:ext>
            </a:extLst>
          </p:cNvPr>
          <p:cNvGrpSpPr/>
          <p:nvPr/>
        </p:nvGrpSpPr>
        <p:grpSpPr>
          <a:xfrm>
            <a:off x="2190750" y="3429000"/>
            <a:ext cx="2190750" cy="3429000"/>
            <a:chOff x="2190750" y="3429000"/>
            <a:chExt cx="2190750" cy="3429000"/>
          </a:xfrm>
        </p:grpSpPr>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schemeClr val="bg1"/>
                  </a:solidFill>
                  <a:effectLst/>
                  <a:uLnTx/>
                  <a:uFillTx/>
                  <a:latin typeface="Calibri"/>
                  <a:ea typeface="+mn-ea"/>
                  <a:cs typeface="+mn-cs"/>
                </a:rPr>
                <a:t>D</a:t>
              </a:r>
              <a:endParaRPr lang="nl-BE" sz="4400" b="1" i="0" u="none" strike="noStrike" kern="1200" cap="none" spc="0" normalizeH="0" baseline="0" noProof="0">
                <a:ln>
                  <a:noFill/>
                </a:ln>
                <a:solidFill>
                  <a:schemeClr val="bg1"/>
                </a:solidFill>
                <a:effectLst/>
                <a:uLnTx/>
                <a:uFillTx/>
                <a:latin typeface="Calibri"/>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schemeClr val="bg1"/>
                  </a:solidFill>
                  <a:effectLst/>
                  <a:uLnTx/>
                  <a:uFillTx/>
                  <a:latin typeface="Calibri"/>
                  <a:ea typeface="+mn-ea"/>
                  <a:cs typeface="+mn-cs"/>
                </a:rPr>
                <a:t>2 </a:t>
              </a:r>
              <a:r>
                <a:rPr lang="nl-BE" sz="1600" dirty="0" err="1">
                  <a:solidFill>
                    <a:schemeClr val="bg1"/>
                  </a:solidFill>
                  <a:latin typeface="Calibri"/>
                </a:rPr>
                <a:t>euros</a:t>
              </a:r>
              <a:endParaRPr lang="nl-BE" sz="1600" b="0" i="0" u="none" strike="noStrike" kern="1200" cap="none" spc="0" normalizeH="0" baseline="0" noProof="0">
                <a:ln>
                  <a:noFill/>
                </a:ln>
                <a:solidFill>
                  <a:schemeClr val="bg1"/>
                </a:solidFill>
                <a:effectLst/>
                <a:uLnTx/>
                <a:uFillTx/>
                <a:latin typeface="Calibri"/>
                <a:cs typeface="Calibri"/>
              </a:endParaRPr>
            </a:p>
          </p:txBody>
        </p:sp>
        <p:pic>
          <p:nvPicPr>
            <p:cNvPr id="2060" name="Picture 12" descr="Een munt voor elke gebeurtenis — Museum van de Nationale Bank van België">
              <a:extLst>
                <a:ext uri="{FF2B5EF4-FFF2-40B4-BE49-F238E27FC236}">
                  <a16:creationId xmlns:a16="http://schemas.microsoft.com/office/drawing/2014/main" id="{5C4B0B3B-B57C-4224-9360-F73CDBCF5196}"/>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4420" b="94291" l="368" r="97790">
                          <a14:foregroundMark x1="19153" y1="27993" x2="20074" y2="25230"/>
                          <a14:foregroundMark x1="19153" y1="16943" x2="45304" y2="18416"/>
                          <a14:foregroundMark x1="45304" y1="18416" x2="47330" y2="16943"/>
                          <a14:foregroundMark x1="39595" y1="5341" x2="59853" y2="18416"/>
                          <a14:foregroundMark x1="64825" y1="6446" x2="84715" y2="30018"/>
                          <a14:foregroundMark x1="93554" y1="32597" x2="91897" y2="52670"/>
                          <a14:foregroundMark x1="91897" y1="52670" x2="88950" y2="62615"/>
                          <a14:foregroundMark x1="88950" y1="62615" x2="87109" y2="65562"/>
                          <a14:foregroundMark x1="39779" y1="88950" x2="54696" y2="91344"/>
                          <a14:foregroundMark x1="54696" y1="91344" x2="73849" y2="84530"/>
                          <a14:foregroundMark x1="73849" y1="84530" x2="83610" y2="72007"/>
                          <a14:foregroundMark x1="31676" y1="84162" x2="21179" y2="78269"/>
                          <a14:foregroundMark x1="21179" y1="78269" x2="8471" y2="52855"/>
                          <a14:foregroundMark x1="8471" y1="52855" x2="9392" y2="43462"/>
                          <a14:foregroundMark x1="9392" y1="43462" x2="17680" y2="25783"/>
                          <a14:foregroundMark x1="8103" y1="27993" x2="15285" y2="21547"/>
                          <a14:foregroundMark x1="15285" y1="21547" x2="20074" y2="14180"/>
                          <a14:foregroundMark x1="20074" y1="14180" x2="34622" y2="6262"/>
                          <a14:foregroundMark x1="43278" y1="4420" x2="63168" y2="4604"/>
                          <a14:foregroundMark x1="63168" y1="4604" x2="74586" y2="10497"/>
                          <a14:foregroundMark x1="61326" y1="12339" x2="61326" y2="12339"/>
                          <a14:foregroundMark x1="79742" y1="13812" x2="92081" y2="26888"/>
                          <a14:foregroundMark x1="92081" y1="26888" x2="96317" y2="41068"/>
                          <a14:foregroundMark x1="7182" y1="30387" x2="4052" y2="39411"/>
                          <a14:foregroundMark x1="4052" y1="39411" x2="5157" y2="60589"/>
                          <a14:foregroundMark x1="7182" y1="67772" x2="23204" y2="86556"/>
                          <a14:foregroundMark x1="27440" y1="90424" x2="34991" y2="95028"/>
                          <a14:foregroundMark x1="34991" y1="95028" x2="44015" y2="94291"/>
                          <a14:foregroundMark x1="44015" y1="94291" x2="53039" y2="94659"/>
                          <a14:foregroundMark x1="53039" y1="94659" x2="55801" y2="94107"/>
                          <a14:foregroundMark x1="91344" y1="71087" x2="97606" y2="54696"/>
                          <a14:foregroundMark x1="97606" y1="54696" x2="97238" y2="46225"/>
                          <a14:foregroundMark x1="2394" y1="64641" x2="12155" y2="80110"/>
                          <a14:foregroundMark x1="12155" y1="80110" x2="17680" y2="85083"/>
                          <a14:foregroundMark x1="2210" y1="61694" x2="3683" y2="55064"/>
                          <a14:foregroundMark x1="1657" y1="58932" x2="1657" y2="58932"/>
                          <a14:foregroundMark x1="552" y1="54696" x2="552" y2="54696"/>
                          <a14:foregroundMark x1="1105" y1="52855" x2="1105" y2="52855"/>
                          <a14:foregroundMark x1="54328" y1="12339" x2="55433" y2="12155"/>
                          <a14:foregroundMark x1="85635" y1="82873" x2="85635" y2="82873"/>
                          <a14:foregroundMark x1="86924" y1="81768" x2="87109" y2="80847"/>
                          <a14:foregroundMark x1="89503" y1="78085" x2="89503" y2="78085"/>
                          <a14:foregroundMark x1="92634" y1="73849" x2="92634" y2="73849"/>
                          <a14:foregroundMark x1="94475" y1="69797" x2="94475" y2="69797"/>
                          <a14:foregroundMark x1="96685" y1="64273" x2="96685" y2="64273"/>
                          <a14:foregroundMark x1="97790" y1="60037" x2="97790" y2="60037"/>
                          <a14:foregroundMark x1="921" y1="50276" x2="921" y2="50276"/>
                          <a14:foregroundMark x1="1105" y1="47882" x2="1105" y2="47882"/>
                          <a14:foregroundMark x1="1105" y1="46777" x2="1105" y2="46777"/>
                          <a14:foregroundMark x1="1105" y1="44936" x2="1105" y2="44936"/>
                          <a14:foregroundMark x1="1289" y1="43646" x2="1289" y2="43646"/>
                          <a14:foregroundMark x1="2210" y1="41805" x2="2210" y2="41805"/>
                          <a14:foregroundMark x1="2210" y1="40516" x2="2210" y2="40516"/>
                          <a14:foregroundMark x1="2394" y1="38858" x2="2394" y2="38858"/>
                          <a14:foregroundMark x1="2394" y1="37753" x2="2947" y2="37201"/>
                          <a14:foregroundMark x1="2578" y1="36280" x2="2578" y2="36280"/>
                          <a14:foregroundMark x1="3683" y1="34807" x2="3683" y2="34807"/>
                          <a14:foregroundMark x1="4052" y1="32781" x2="4052" y2="32781"/>
                          <a14:foregroundMark x1="3683" y1="34070" x2="3683" y2="34070"/>
                        </a14:backgroundRemoval>
                      </a14:imgEffect>
                    </a14:imgLayer>
                  </a14:imgProps>
                </a:ext>
                <a:ext uri="{28A0092B-C50C-407E-A947-70E740481C1C}">
                  <a14:useLocalDpi xmlns:a14="http://schemas.microsoft.com/office/drawing/2010/main" val="0"/>
                </a:ext>
              </a:extLst>
            </a:blip>
            <a:srcRect/>
            <a:stretch>
              <a:fillRect/>
            </a:stretch>
          </p:blipFill>
          <p:spPr bwMode="auto">
            <a:xfrm>
              <a:off x="2495679" y="4678546"/>
              <a:ext cx="1636919" cy="16369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ep 2">
            <a:extLst>
              <a:ext uri="{FF2B5EF4-FFF2-40B4-BE49-F238E27FC236}">
                <a16:creationId xmlns:a16="http://schemas.microsoft.com/office/drawing/2014/main" id="{BDD12671-6282-40E6-8A2D-B6A835B691E0}"/>
              </a:ext>
            </a:extLst>
          </p:cNvPr>
          <p:cNvGrpSpPr/>
          <p:nvPr/>
        </p:nvGrpSpPr>
        <p:grpSpPr>
          <a:xfrm>
            <a:off x="0" y="0"/>
            <a:ext cx="2190750" cy="3429000"/>
            <a:chOff x="0" y="0"/>
            <a:chExt cx="2190750" cy="3429000"/>
          </a:xfrm>
        </p:grpSpPr>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a:solidFill>
                    <a:prstClr val="white"/>
                  </a:solidFill>
                </a:rPr>
                <a:t>1, 2 &amp; 5 cents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2" name="Afbeelding 1">
              <a:extLst>
                <a:ext uri="{FF2B5EF4-FFF2-40B4-BE49-F238E27FC236}">
                  <a16:creationId xmlns:a16="http://schemas.microsoft.com/office/drawing/2014/main" id="{DE60C50A-DD5D-43B0-B8B8-200938C6A762}"/>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2191" b="99218" l="1917" r="48417">
                          <a14:foregroundMark x1="6000" y1="30986" x2="6000" y2="30986"/>
                          <a14:foregroundMark x1="5583" y1="21909" x2="7333" y2="24100"/>
                          <a14:foregroundMark x1="7083" y1="45383" x2="4167" y2="36933"/>
                          <a14:foregroundMark x1="4167" y1="36933" x2="3667" y2="28638"/>
                          <a14:foregroundMark x1="1917" y1="26135" x2="5333" y2="32707"/>
                          <a14:foregroundMark x1="33083" y1="5634" x2="39833" y2="4695"/>
                          <a14:foregroundMark x1="39833" y1="4695" x2="44583" y2="8764"/>
                          <a14:foregroundMark x1="44583" y1="8764" x2="46750" y2="18623"/>
                          <a14:foregroundMark x1="46750" y1="18623" x2="45750" y2="35211"/>
                          <a14:foregroundMark x1="19250" y1="60250" x2="26667" y2="60563"/>
                          <a14:foregroundMark x1="26667" y1="60563" x2="31500" y2="66667"/>
                          <a14:foregroundMark x1="31500" y1="66667" x2="33500" y2="76839"/>
                          <a14:foregroundMark x1="33500" y1="76839" x2="27500" y2="81847"/>
                          <a14:foregroundMark x1="27500" y1="81847" x2="21000" y2="82160"/>
                          <a14:foregroundMark x1="21000" y1="82160" x2="17000" y2="74178"/>
                          <a14:foregroundMark x1="17000" y1="74178" x2="17917" y2="67449"/>
                          <a14:foregroundMark x1="22667" y1="94053" x2="29250" y2="95149"/>
                          <a14:foregroundMark x1="29250" y1="95149" x2="35583" y2="84977"/>
                          <a14:foregroundMark x1="20750" y1="97809" x2="20750" y2="97809"/>
                          <a14:foregroundMark x1="21750" y1="99061" x2="24583" y2="99218"/>
                          <a14:foregroundMark x1="28083" y1="99061" x2="33083" y2="95305"/>
                          <a14:foregroundMark x1="33083" y1="95305" x2="33083" y2="95149"/>
                          <a14:foregroundMark x1="30917" y1="49296" x2="33500" y2="52113"/>
                          <a14:foregroundMark x1="35000" y1="53678" x2="37083" y2="58998"/>
                          <a14:foregroundMark x1="38250" y1="60876" x2="39833" y2="68388"/>
                          <a14:foregroundMark x1="39833" y1="75274" x2="39667" y2="77934"/>
                          <a14:foregroundMark x1="38833" y1="84664" x2="38833" y2="84664"/>
                          <a14:foregroundMark x1="39250" y1="82160" x2="39250" y2="80438"/>
                          <a14:foregroundMark x1="37583" y1="88231" x2="38442" y2="87586"/>
                          <a14:foregroundMark x1="35333" y1="92332" x2="36167" y2="90454"/>
                          <a14:foregroundMark x1="34250" y1="93427" x2="34250" y2="93427"/>
                          <a14:foregroundMark x1="32500" y1="96244" x2="32500" y2="96244"/>
                          <a14:foregroundMark x1="26500" y1="10016" x2="28500" y2="7355"/>
                          <a14:foregroundMark x1="31000" y1="3756" x2="33250" y2="2347"/>
                          <a14:foregroundMark x1="48417" y1="24413" x2="48417" y2="24413"/>
                          <a14:foregroundMark x1="3250" y1="42723" x2="4417" y2="44288"/>
                          <a14:foregroundMark x1="5917" y1="46166" x2="6167" y2="46792"/>
                          <a14:foregroundMark x1="8083" y1="48670" x2="8083" y2="48670"/>
                          <a14:foregroundMark x1="8667" y1="48983" x2="10750" y2="49296"/>
                          <a14:foregroundMark x1="13500" y1="49765" x2="16000" y2="48200"/>
                          <a14:foregroundMark x1="16583" y1="47574" x2="19667" y2="43505"/>
                          <a14:foregroundMark x1="22667" y1="31925" x2="21333" y2="39593"/>
                          <a14:foregroundMark x1="20417" y1="41784" x2="20417" y2="41784"/>
                          <a14:foregroundMark x1="19833" y1="43192" x2="20917" y2="40689"/>
                          <a14:foregroundMark x1="17083" y1="47418" x2="18500" y2="45696"/>
                          <a14:backgroundMark x1="39083" y1="87950" x2="39083" y2="87950"/>
                          <a14:backgroundMark x1="39000" y1="87637" x2="39000" y2="87637"/>
                          <a14:backgroundMark x1="38833" y1="87950" x2="38833" y2="87950"/>
                          <a14:backgroundMark x1="39000" y1="87950" x2="39000" y2="87950"/>
                          <a14:backgroundMark x1="39000" y1="87324" x2="39000" y2="87324"/>
                          <a14:backgroundMark x1="39000" y1="87637" x2="39000" y2="87637"/>
                          <a14:backgroundMark x1="39000" y1="87324" x2="39000" y2="87324"/>
                          <a14:backgroundMark x1="38833" y1="87167" x2="38833" y2="87167"/>
                          <a14:backgroundMark x1="38667" y1="88263" x2="38667" y2="88263"/>
                          <a14:backgroundMark x1="39000" y1="87324" x2="39000" y2="87324"/>
                          <a14:backgroundMark x1="39000" y1="87950" x2="39000" y2="89671"/>
                          <a14:backgroundMark x1="38250" y1="90141" x2="38833" y2="87324"/>
                          <a14:backgroundMark x1="30583" y1="99531" x2="31500" y2="99061"/>
                          <a14:backgroundMark x1="32833" y1="97809" x2="34250" y2="95931"/>
                          <a14:backgroundMark x1="34833" y1="95149" x2="38833" y2="88419"/>
                          <a14:backgroundMark x1="38833" y1="88419" x2="39083" y2="87324"/>
                          <a14:backgroundMark x1="38500" y1="87950" x2="38500" y2="87950"/>
                          <a14:backgroundMark x1="32333" y1="98122" x2="32917" y2="97809"/>
                          <a14:backgroundMark x1="38667" y1="89358" x2="38833" y2="87950"/>
                        </a14:backgroundRemoval>
                      </a14:imgEffect>
                    </a14:imgLayer>
                  </a14:imgProps>
                </a:ext>
              </a:extLst>
            </a:blip>
            <a:srcRect r="50000"/>
            <a:stretch/>
          </p:blipFill>
          <p:spPr>
            <a:xfrm>
              <a:off x="306085" y="1310240"/>
              <a:ext cx="1503664" cy="1601402"/>
            </a:xfrm>
            <a:prstGeom prst="rect">
              <a:avLst/>
            </a:prstGeom>
          </p:spPr>
        </p:pic>
      </p:grpSp>
    </p:spTree>
    <p:extLst>
      <p:ext uri="{BB962C8B-B14F-4D97-AF65-F5344CB8AC3E}">
        <p14:creationId xmlns:p14="http://schemas.microsoft.com/office/powerpoint/2010/main" val="285145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a:solidFill>
                  <a:srgbClr val="473F30"/>
                </a:solidFill>
                <a:latin typeface="+mn-lt"/>
              </a:rPr>
              <a:t>Chrome</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3746985"/>
          </a:xfrm>
        </p:spPr>
        <p:txBody>
          <a:bodyPr>
            <a:normAutofit lnSpcReduction="10000"/>
          </a:bodyPr>
          <a:lstStyle/>
          <a:p>
            <a:r>
              <a:rPr lang="fr-FR" sz="1800" dirty="0">
                <a:solidFill>
                  <a:srgbClr val="473F30"/>
                </a:solidFill>
              </a:rPr>
              <a:t>Le chrome a de nombreuses applications, y compris l’acier inoxydable. </a:t>
            </a:r>
            <a:br>
              <a:rPr lang="fr-FR" sz="1800" dirty="0">
                <a:solidFill>
                  <a:srgbClr val="473F30"/>
                </a:solidFill>
              </a:rPr>
            </a:br>
            <a:br>
              <a:rPr lang="fr-FR" sz="1800" dirty="0">
                <a:solidFill>
                  <a:srgbClr val="473F30"/>
                </a:solidFill>
              </a:rPr>
            </a:br>
            <a:r>
              <a:rPr lang="fr-FR" sz="1800" dirty="0">
                <a:solidFill>
                  <a:srgbClr val="473F30"/>
                </a:solidFill>
              </a:rPr>
              <a:t>Cependant, les stocks de chrome ne sont pas situés en Europe. Quel pourcentage est importé de l’extérieur de l’Europe?</a:t>
            </a:r>
            <a:br>
              <a:rPr lang="fr-FR" sz="1800" dirty="0">
                <a:solidFill>
                  <a:srgbClr val="473F30"/>
                </a:solidFill>
              </a:rPr>
            </a:br>
            <a:r>
              <a:rPr lang="fr-FR" sz="1800" dirty="0">
                <a:solidFill>
                  <a:srgbClr val="473F30"/>
                </a:solidFill>
              </a:rPr>
              <a:t>
Astuce : Le chrome </a:t>
            </a:r>
            <a:r>
              <a:rPr lang="fr-FR" sz="1800" dirty="0">
                <a:solidFill>
                  <a:srgbClr val="473F30"/>
                </a:solidFill>
                <a:effectLst/>
              </a:rPr>
              <a:t>est également extrait via le recyclage de déchets industriels</a:t>
            </a:r>
            <a:br>
              <a:rPr lang="fr-FR" sz="1800" dirty="0">
                <a:solidFill>
                  <a:srgbClr val="473F30"/>
                </a:solidFill>
              </a:rPr>
            </a:br>
            <a:r>
              <a:rPr lang="fr-FR" sz="1800" dirty="0">
                <a:solidFill>
                  <a:srgbClr val="473F30"/>
                </a:solidFill>
              </a:rPr>
              <a:t>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25 %</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50 %</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75 %</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100 %</a:t>
            </a:r>
          </a:p>
        </p:txBody>
      </p:sp>
    </p:spTree>
    <p:extLst>
      <p:ext uri="{BB962C8B-B14F-4D97-AF65-F5344CB8AC3E}">
        <p14:creationId xmlns:p14="http://schemas.microsoft.com/office/powerpoint/2010/main" val="3612564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a:solidFill>
                  <a:srgbClr val="473F30"/>
                </a:solidFill>
                <a:latin typeface="+mn-lt"/>
              </a:rPr>
              <a:t>Or</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fr-FR" sz="1800" dirty="0">
                <a:solidFill>
                  <a:srgbClr val="473F30"/>
                </a:solidFill>
              </a:rPr>
              <a:t>Vous allez demander à votre amoureux.se de vous épouser. Pour la bague, vous avez besoin de 2 grammes d’or. Où pouvez-vous le trouver?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fr-FR" sz="1600" dirty="0">
                <a:solidFill>
                  <a:prstClr val="white"/>
                </a:solidFill>
              </a:rPr>
              <a:t>1 000 kg de minerai d’or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fr-FR" sz="1600" dirty="0">
                <a:solidFill>
                  <a:prstClr val="white"/>
                </a:solidFill>
              </a:rPr>
              <a:t>1 000 kg de téléphones portables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fr-FR" sz="1600" dirty="0">
                <a:solidFill>
                  <a:prstClr val="white"/>
                </a:solidFill>
              </a:rPr>
              <a:t>10 kg de minerai d’or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fr-FR" sz="1600" dirty="0">
                <a:solidFill>
                  <a:prstClr val="white"/>
                </a:solidFill>
              </a:rPr>
              <a:t>Téléphones portables de 10 kg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861149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err="1">
                <a:solidFill>
                  <a:srgbClr val="473F30"/>
                </a:solidFill>
                <a:latin typeface="+mn-lt"/>
              </a:rPr>
              <a:t>Platine</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fr-FR" sz="1800" dirty="0">
                <a:solidFill>
                  <a:srgbClr val="473F30"/>
                </a:solidFill>
              </a:rPr>
              <a:t>Où trouve-ton principalement le platine? </a:t>
            </a:r>
            <a:br>
              <a:rPr lang="fr-FR" sz="1800" dirty="0">
                <a:solidFill>
                  <a:srgbClr val="473F30"/>
                </a:solidFill>
              </a:rPr>
            </a:br>
            <a:r>
              <a:rPr lang="fr-FR" sz="1800" dirty="0">
                <a:solidFill>
                  <a:srgbClr val="473F30"/>
                </a:solidFill>
              </a:rPr>
              <a:t>(75% du platine mondial en provient.)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err="1">
                <a:solidFill>
                  <a:prstClr val="white"/>
                </a:solidFill>
              </a:rPr>
              <a:t>Afrique</a:t>
            </a:r>
            <a:r>
              <a:rPr lang="nl-BE" sz="1600" dirty="0">
                <a:solidFill>
                  <a:prstClr val="white"/>
                </a:solidFill>
              </a:rPr>
              <a:t> du </a:t>
            </a:r>
            <a:r>
              <a:rPr lang="nl-BE" sz="1600" dirty="0" err="1">
                <a:solidFill>
                  <a:prstClr val="white"/>
                </a:solidFill>
              </a:rPr>
              <a:t>Sud</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nl-BE" sz="1600" dirty="0" err="1">
                <a:solidFill>
                  <a:prstClr val="white"/>
                </a:solidFill>
              </a:rPr>
              <a:t>Chine</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nl-BE" sz="1600" dirty="0">
                <a:solidFill>
                  <a:prstClr val="white"/>
                </a:solidFill>
              </a:rPr>
              <a:t>Recyclage des </a:t>
            </a:r>
            <a:r>
              <a:rPr lang="nl-BE" sz="1600" dirty="0" err="1">
                <a:solidFill>
                  <a:prstClr val="white"/>
                </a:solidFill>
              </a:rPr>
              <a:t>bijoux</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nl-BE" sz="1600" dirty="0">
                <a:solidFill>
                  <a:prstClr val="white"/>
                </a:solidFill>
              </a:rPr>
              <a:t>Recyclage des </a:t>
            </a:r>
            <a:r>
              <a:rPr lang="nl-BE" sz="1600" dirty="0" err="1">
                <a:solidFill>
                  <a:prstClr val="white"/>
                </a:solidFill>
              </a:rPr>
              <a:t>voitures</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152989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err="1">
                <a:solidFill>
                  <a:srgbClr val="473F30"/>
                </a:solidFill>
                <a:latin typeface="+mn-lt"/>
              </a:rPr>
              <a:t>Cobalt</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fr-FR" sz="1800" dirty="0">
                <a:solidFill>
                  <a:srgbClr val="473F30"/>
                </a:solidFill>
              </a:rPr>
              <a:t>Quelle est la couleur typique du cobalt?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err="1">
                <a:solidFill>
                  <a:prstClr val="white"/>
                </a:solidFill>
              </a:rPr>
              <a:t>Vert</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nl-BE" sz="1600" dirty="0">
                <a:solidFill>
                  <a:prstClr val="white"/>
                </a:solidFill>
              </a:rPr>
              <a:t>Bleu</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nl-BE" sz="1600" dirty="0">
                <a:solidFill>
                  <a:prstClr val="white"/>
                </a:solidFill>
              </a:rPr>
              <a:t>Rouge</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nl-BE" sz="1600" dirty="0" err="1">
                <a:solidFill>
                  <a:prstClr val="white"/>
                </a:solidFill>
              </a:rPr>
              <a:t>Jaune</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6001698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a:solidFill>
                  <a:srgbClr val="473F30"/>
                </a:solidFill>
                <a:latin typeface="+mn-lt"/>
              </a:rPr>
              <a:t>Lithium</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vert="horz" lIns="91440" tIns="45720" rIns="91440" bIns="45720" rtlCol="0" anchor="t">
            <a:normAutofit/>
          </a:bodyPr>
          <a:lstStyle/>
          <a:p>
            <a:r>
              <a:rPr lang="fr-FR" sz="1800" dirty="0">
                <a:ea typeface="+mn-lt"/>
                <a:cs typeface="+mn-lt"/>
              </a:rPr>
              <a:t>Quelle affirmation sur les piles au lithium rechargeables (que nous utilisons dans nos appareils électroniques) n’est PAS vraie?</a:t>
            </a:r>
            <a:r>
              <a:rPr lang="fr-FR" sz="1800" dirty="0">
                <a:solidFill>
                  <a:srgbClr val="473F30"/>
                </a:solidFill>
              </a:rPr>
              <a:t>
</a:t>
            </a:r>
            <a:endParaRPr lang="nl-BE" sz="1800">
              <a:solidFill>
                <a:srgbClr val="473F30"/>
              </a:solidFill>
              <a:cs typeface="Calibri"/>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srgbClr val="FFFFFF"/>
                </a:solidFill>
                <a:effectLst/>
                <a:uLnTx/>
                <a:uFillTx/>
                <a:latin typeface="Calibri"/>
                <a:ea typeface="+mn-ea"/>
                <a:cs typeface="+mn-cs"/>
              </a:rPr>
              <a:t>A</a:t>
            </a:r>
          </a:p>
          <a:p>
            <a:pPr>
              <a:defRPr/>
            </a:pPr>
            <a:r>
              <a:rPr lang="fr-FR" sz="1600" dirty="0">
                <a:solidFill>
                  <a:schemeClr val="bg1"/>
                </a:solidFill>
                <a:ea typeface="+mn-lt"/>
                <a:cs typeface="+mn-lt"/>
              </a:rPr>
              <a:t>Les batteries au lithium sont recyclées, mais pas en Europe. </a:t>
            </a:r>
            <a:endParaRPr lang="fr-FR">
              <a:solidFill>
                <a:schemeClr val="bg1"/>
              </a:solidFill>
              <a:ea typeface="+mn-lt"/>
              <a:cs typeface="+mn-lt"/>
            </a:endParaRPr>
          </a:p>
          <a:p>
            <a:pPr lvl="0">
              <a:defRPr/>
            </a:pPr>
            <a:r>
              <a:rPr lang="fr-FR" sz="1600" dirty="0">
                <a:solidFill>
                  <a:srgbClr val="000000"/>
                </a:solidFill>
              </a:rPr>
              <a:t>
</a:t>
            </a:r>
            <a:endParaRPr lang="nl-BE" sz="1600" b="0" i="0" u="none" strike="noStrike" kern="1200" cap="none" spc="0" normalizeH="0" baseline="0" noProof="0">
              <a:ln>
                <a:noFill/>
              </a:ln>
              <a:solidFill>
                <a:srgbClr val="000000"/>
              </a:solidFill>
              <a:effectLst/>
              <a:uLnTx/>
              <a:uFillTx/>
              <a:latin typeface="Calibri"/>
              <a:cs typeface="Calibri"/>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chor="t">
            <a:normAutofit lnSpcReduction="1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a:defRPr/>
            </a:pPr>
            <a:r>
              <a:rPr lang="fr-FR" sz="1600" dirty="0">
                <a:solidFill>
                  <a:schemeClr val="bg1"/>
                </a:solidFill>
                <a:ea typeface="+mn-lt"/>
                <a:cs typeface="+mn-lt"/>
              </a:rPr>
              <a:t>L’accent mis sur le recyclage de ces batteries = la récupération du fer, du cobalt, du cuivre, du nickel dans l’aluminium</a:t>
            </a:r>
            <a:endParaRPr lang="fr-FR" dirty="0">
              <a:solidFill>
                <a:schemeClr val="bg1"/>
              </a:solidFill>
            </a:endParaRPr>
          </a:p>
          <a:p>
            <a:pPr lvl="0">
              <a:defRPr/>
            </a:pPr>
            <a:r>
              <a:rPr lang="fr-FR" sz="1600" dirty="0"/>
              <a:t>
</a:t>
            </a:r>
            <a:endParaRPr lang="nl-BE" sz="1600" b="0" i="0" u="none" strike="noStrike" kern="1200" cap="none" spc="0" normalizeH="0" baseline="0" noProof="0">
              <a:ln>
                <a:noFill/>
              </a:ln>
              <a:effectLst/>
              <a:uLnTx/>
              <a:uFillTx/>
              <a:latin typeface="Calibri"/>
              <a:cs typeface="Calibri"/>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chor="t">
            <a:normAutofit lnSpcReduction="1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a:defRPr/>
            </a:pPr>
            <a:r>
              <a:rPr lang="fr-FR" sz="1600" dirty="0">
                <a:solidFill>
                  <a:schemeClr val="bg1"/>
                </a:solidFill>
                <a:ea typeface="+mn-lt"/>
                <a:cs typeface="+mn-lt"/>
              </a:rPr>
              <a:t>On s’attend à ce que dans un proche avenir, nous puissions recycler près de 100% d’une batterie Lithium-ion.</a:t>
            </a:r>
            <a:r>
              <a:rPr lang="fr-FR" sz="1600" dirty="0"/>
              <a:t>
</a:t>
            </a:r>
            <a:endParaRPr lang="nl-BE" sz="1600" b="0" i="0" u="none" strike="noStrike" kern="1200" cap="none" spc="0" normalizeH="0" baseline="0" noProof="0">
              <a:ln>
                <a:noFill/>
              </a:ln>
              <a:effectLst/>
              <a:uLnTx/>
              <a:uFillTx/>
              <a:latin typeface="Calibri"/>
              <a:cs typeface="Calibri"/>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fr-FR" sz="1600" dirty="0">
                <a:solidFill>
                  <a:prstClr val="white"/>
                </a:solidFill>
              </a:rPr>
              <a:t>La batterie n’est jamais en fin de vie. Ceci est rechargeable et dure indéfiniment.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134402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2" y="1704109"/>
            <a:ext cx="7762954" cy="3416320"/>
          </a:xfrm>
          <a:prstGeom prst="rect">
            <a:avLst/>
          </a:prstGeom>
          <a:noFill/>
        </p:spPr>
        <p:txBody>
          <a:bodyPr wrap="square" rtlCol="0">
            <a:spAutoFit/>
          </a:bodyPr>
          <a:lstStyle/>
          <a:p>
            <a:pPr lvl="0">
              <a:defRPr/>
            </a:pPr>
            <a:r>
              <a:rPr lang="nl-NL" sz="7200" dirty="0">
                <a:solidFill>
                  <a:prstClr val="white"/>
                </a:solidFill>
              </a:rPr>
              <a:t>Ronde 2: Trivia; </a:t>
            </a:r>
            <a:r>
              <a:rPr lang="nl-NL" sz="7200" dirty="0" err="1">
                <a:solidFill>
                  <a:prstClr val="white"/>
                </a:solidFill>
              </a:rPr>
              <a:t>Répondre</a:t>
            </a:r>
            <a:r>
              <a:rPr lang="nl-NL" sz="7200" dirty="0">
                <a:solidFill>
                  <a:prstClr val="white"/>
                </a:solidFill>
              </a:rPr>
              <a:t>
</a:t>
            </a:r>
            <a:endParaRPr kumimoji="0" lang="nl-BE" sz="20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9679410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fontScale="90000"/>
          </a:bodyPr>
          <a:lstStyle/>
          <a:p>
            <a:r>
              <a:rPr lang="nl-NL" sz="4000" dirty="0" err="1">
                <a:solidFill>
                  <a:srgbClr val="473F30"/>
                </a:solidFill>
                <a:latin typeface="+mn-lt"/>
              </a:rPr>
              <a:t>Fer</a:t>
            </a:r>
            <a:r>
              <a:rPr lang="nl-NL" sz="4000" dirty="0">
                <a:solidFill>
                  <a:srgbClr val="473F30"/>
                </a:solidFill>
                <a:latin typeface="+mn-lt"/>
              </a:rPr>
              <a:t> 
</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868063"/>
          </a:xfrm>
        </p:spPr>
        <p:txBody>
          <a:bodyPr>
            <a:normAutofit fontScale="85000" lnSpcReduction="10000"/>
          </a:bodyPr>
          <a:lstStyle/>
          <a:p>
            <a:r>
              <a:rPr lang="fr-FR" sz="1800" dirty="0">
                <a:solidFill>
                  <a:srgbClr val="473F30"/>
                </a:solidFill>
              </a:rPr>
              <a:t>La terre elle-même contient beaucoup de fer. Où se trouve principalement tout ce fer?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err="1">
                <a:solidFill>
                  <a:prstClr val="white"/>
                </a:solidFill>
              </a:rPr>
              <a:t>Croûte</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nl-BE" sz="1600" dirty="0" err="1">
                <a:solidFill>
                  <a:prstClr val="white"/>
                </a:solidFill>
              </a:rPr>
              <a:t>Manteau</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nl-BE" sz="1600" dirty="0" err="1">
                <a:solidFill>
                  <a:prstClr val="white"/>
                </a:solidFill>
              </a:rPr>
              <a:t>Noyau</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nl-BE" sz="1600" dirty="0" err="1">
                <a:solidFill>
                  <a:prstClr val="white"/>
                </a:solidFill>
              </a:rPr>
              <a:t>Uniformément</a:t>
            </a:r>
            <a:r>
              <a:rPr lang="nl-BE" sz="1600" dirty="0">
                <a:solidFill>
                  <a:prstClr val="white"/>
                </a:solidFill>
              </a:rPr>
              <a:t> </a:t>
            </a:r>
            <a:r>
              <a:rPr lang="nl-BE" sz="1600" dirty="0" err="1">
                <a:solidFill>
                  <a:prstClr val="white"/>
                </a:solidFill>
              </a:rPr>
              <a:t>réparti</a:t>
            </a:r>
            <a:r>
              <a:rPr lang="nl-BE" sz="1600" dirty="0">
                <a:solidFill>
                  <a:prstClr val="white"/>
                </a:solidFill>
              </a:rPr>
              <a:t> </a:t>
            </a:r>
            <a:r>
              <a:rPr lang="nl-BE" sz="1600" dirty="0" err="1">
                <a:solidFill>
                  <a:prstClr val="white"/>
                </a:solidFill>
              </a:rPr>
              <a:t>partout</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3" name="Picture 2" descr="Diagram&#10;&#10;Description automatically generated">
            <a:extLst>
              <a:ext uri="{FF2B5EF4-FFF2-40B4-BE49-F238E27FC236}">
                <a16:creationId xmlns:a16="http://schemas.microsoft.com/office/drawing/2014/main" id="{8E44E80E-8BE9-86CF-AD78-FBAFC653DDDB}"/>
              </a:ext>
            </a:extLst>
          </p:cNvPr>
          <p:cNvPicPr>
            <a:picLocks noChangeAspect="1"/>
          </p:cNvPicPr>
          <p:nvPr/>
        </p:nvPicPr>
        <p:blipFill>
          <a:blip r:embed="rId3"/>
          <a:stretch>
            <a:fillRect/>
          </a:stretch>
        </p:blipFill>
        <p:spPr>
          <a:xfrm>
            <a:off x="4439920" y="2977007"/>
            <a:ext cx="4236720" cy="3769106"/>
          </a:xfrm>
          <a:prstGeom prst="rect">
            <a:avLst/>
          </a:prstGeom>
        </p:spPr>
      </p:pic>
    </p:spTree>
    <p:extLst>
      <p:ext uri="{BB962C8B-B14F-4D97-AF65-F5344CB8AC3E}">
        <p14:creationId xmlns:p14="http://schemas.microsoft.com/office/powerpoint/2010/main" val="2366923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err="1">
                <a:solidFill>
                  <a:srgbClr val="473F30"/>
                </a:solidFill>
                <a:latin typeface="+mn-lt"/>
              </a:rPr>
              <a:t>Fer</a:t>
            </a:r>
            <a:r>
              <a:rPr lang="nl-NL" sz="4000" dirty="0">
                <a:solidFill>
                  <a:srgbClr val="473F30"/>
                </a:solidFill>
                <a:latin typeface="+mn-lt"/>
              </a:rPr>
              <a:t> </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868063"/>
          </a:xfrm>
        </p:spPr>
        <p:txBody>
          <a:bodyPr>
            <a:normAutofit fontScale="85000" lnSpcReduction="10000"/>
          </a:bodyPr>
          <a:lstStyle/>
          <a:p>
            <a:r>
              <a:rPr lang="fr-FR" sz="1800" dirty="0">
                <a:solidFill>
                  <a:srgbClr val="473F30"/>
                </a:solidFill>
              </a:rPr>
              <a:t>La terre elle-même contient beaucoup de fer. Où se trouve principalement tout ce fer?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err="1">
                <a:solidFill>
                  <a:prstClr val="white"/>
                </a:solidFill>
              </a:rPr>
              <a:t>croûte</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nl-BE" sz="1600" dirty="0" err="1">
                <a:solidFill>
                  <a:prstClr val="white"/>
                </a:solidFill>
              </a:rPr>
              <a:t>manteau</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endParaRPr kumimoji="0" lang="nl-BE" sz="4000" b="1" i="0" u="none" strike="noStrike" kern="1200" cap="none" spc="0" normalizeH="0" baseline="0" noProof="0" dirty="0">
              <a:ln>
                <a:noFill/>
              </a:ln>
              <a:solidFill>
                <a:prstClr val="white"/>
              </a:solidFill>
              <a:effectLst/>
              <a:uLnTx/>
              <a:uFillTx/>
              <a:latin typeface="Calibri"/>
              <a:ea typeface="+mn-ea"/>
              <a:cs typeface="Calibri"/>
            </a:endParaRPr>
          </a:p>
          <a:p>
            <a:pPr lvl="0">
              <a:defRPr/>
            </a:pPr>
            <a:r>
              <a:rPr lang="nl-BE" sz="1600" dirty="0" err="1">
                <a:solidFill>
                  <a:prstClr val="white"/>
                </a:solidFill>
              </a:rPr>
              <a:t>noyau</a:t>
            </a:r>
            <a:endParaRPr kumimoji="0" lang="nl-BE" sz="1600" b="0" i="0" u="none" strike="noStrike" kern="1200" cap="none" spc="0" normalizeH="0" baseline="0" noProof="0" dirty="0">
              <a:ln>
                <a:noFill/>
              </a:ln>
              <a:solidFill>
                <a:prstClr val="white"/>
              </a:solidFill>
              <a:effectLst/>
              <a:uLnTx/>
              <a:uFillTx/>
              <a:latin typeface="Calibri"/>
              <a:ea typeface="+mn-ea"/>
              <a:cs typeface="Calibri"/>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nl-BE" sz="1600" dirty="0" err="1">
                <a:solidFill>
                  <a:prstClr val="white"/>
                </a:solidFill>
              </a:rPr>
              <a:t>répartis</a:t>
            </a:r>
            <a:r>
              <a:rPr lang="nl-BE" sz="1600" dirty="0">
                <a:solidFill>
                  <a:prstClr val="white"/>
                </a:solidFill>
              </a:rPr>
              <a:t> </a:t>
            </a:r>
            <a:r>
              <a:rPr lang="nl-BE" sz="1600" dirty="0" err="1">
                <a:solidFill>
                  <a:prstClr val="white"/>
                </a:solidFill>
              </a:rPr>
              <a:t>uniformément</a:t>
            </a:r>
            <a:r>
              <a:rPr lang="nl-BE" sz="1600" dirty="0">
                <a:solidFill>
                  <a:prstClr val="white"/>
                </a:solidFill>
              </a:rPr>
              <a:t> </a:t>
            </a:r>
            <a:r>
              <a:rPr lang="nl-BE" sz="1600" dirty="0" err="1">
                <a:solidFill>
                  <a:prstClr val="white"/>
                </a:solidFill>
              </a:rPr>
              <a:t>partout</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3" name="Picture 2" descr="Diagram&#10;&#10;Description automatically generated">
            <a:extLst>
              <a:ext uri="{FF2B5EF4-FFF2-40B4-BE49-F238E27FC236}">
                <a16:creationId xmlns:a16="http://schemas.microsoft.com/office/drawing/2014/main" id="{3A63B577-B512-7548-94E3-26B40BE9ECFC}"/>
              </a:ext>
            </a:extLst>
          </p:cNvPr>
          <p:cNvPicPr>
            <a:picLocks noChangeAspect="1"/>
          </p:cNvPicPr>
          <p:nvPr/>
        </p:nvPicPr>
        <p:blipFill>
          <a:blip r:embed="rId3"/>
          <a:stretch>
            <a:fillRect/>
          </a:stretch>
        </p:blipFill>
        <p:spPr>
          <a:xfrm>
            <a:off x="4439920" y="2977007"/>
            <a:ext cx="4236720" cy="3769106"/>
          </a:xfrm>
          <a:prstGeom prst="rect">
            <a:avLst/>
          </a:prstGeom>
        </p:spPr>
      </p:pic>
    </p:spTree>
    <p:extLst>
      <p:ext uri="{BB962C8B-B14F-4D97-AF65-F5344CB8AC3E}">
        <p14:creationId xmlns:p14="http://schemas.microsoft.com/office/powerpoint/2010/main" val="3607369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par>
                                <p:cTn id="8" presetID="1" presetClass="exit"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hidden"/>
                                      </p:to>
                                    </p:set>
                                  </p:childTnLst>
                                </p:cTn>
                              </p:par>
                              <p:par>
                                <p:cTn id="10" presetID="1" presetClass="exit"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dirty="0">
                <a:ln>
                  <a:noFill/>
                </a:ln>
                <a:solidFill>
                  <a:srgbClr val="1895CE"/>
                </a:solidFill>
                <a:effectLst/>
                <a:uLnTx/>
                <a:uFillTx/>
                <a:latin typeface="Calibri"/>
                <a:ea typeface="+mn-ea"/>
                <a:cs typeface="+mn-cs"/>
              </a:rPr>
              <a:t>CONTENU</a:t>
            </a:r>
          </a:p>
        </p:txBody>
      </p:sp>
      <p:sp>
        <p:nvSpPr>
          <p:cNvPr id="5" name="Tekstvak 4">
            <a:extLst>
              <a:ext uri="{FF2B5EF4-FFF2-40B4-BE49-F238E27FC236}">
                <a16:creationId xmlns:a16="http://schemas.microsoft.com/office/drawing/2014/main" id="{261FEA5C-116C-4F47-90AD-5A30AFBDEA64}"/>
              </a:ext>
            </a:extLst>
          </p:cNvPr>
          <p:cNvSpPr txBox="1"/>
          <p:nvPr/>
        </p:nvSpPr>
        <p:spPr>
          <a:xfrm>
            <a:off x="487680" y="1357470"/>
            <a:ext cx="8656320" cy="4524315"/>
          </a:xfrm>
          <a:prstGeom prst="rect">
            <a:avLst/>
          </a:prstGeom>
          <a:noFill/>
        </p:spPr>
        <p:txBody>
          <a:bodyPr wrap="square" lIns="91440" tIns="45720" rIns="91440" bIns="45720" rtlCol="0" anchor="t">
            <a:spAutoFit/>
          </a:bodyPr>
          <a:lstStyle/>
          <a:p>
            <a:r>
              <a:rPr lang="fr-FR" sz="3200" b="1" dirty="0"/>
              <a:t>ROUND 1 : Vrai ou faux ? 
ROUND 2 : Matières premières; 
Informations 
Reconnaître la matière première
Devinez la matière première
Temps de puzzle
ROUND 3 : vidéo sur l’exploitation minière urbaine 
ROUND 4</a:t>
            </a:r>
            <a:r>
              <a:rPr lang="fr-FR" sz="3200" b="1"/>
              <a:t>: Quiz </a:t>
            </a:r>
            <a:r>
              <a:rPr lang="fr-FR" sz="3200" b="1" dirty="0"/>
              <a:t>musical</a:t>
            </a:r>
            <a:endParaRPr lang="nl-NL" sz="3200" dirty="0"/>
          </a:p>
        </p:txBody>
      </p:sp>
    </p:spTree>
    <p:extLst>
      <p:ext uri="{BB962C8B-B14F-4D97-AF65-F5344CB8AC3E}">
        <p14:creationId xmlns:p14="http://schemas.microsoft.com/office/powerpoint/2010/main" val="27310065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err="1">
                <a:solidFill>
                  <a:srgbClr val="473F30"/>
                </a:solidFill>
                <a:latin typeface="+mn-lt"/>
              </a:rPr>
              <a:t>Étain</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fr-FR" sz="1800" dirty="0">
                <a:solidFill>
                  <a:srgbClr val="473F30"/>
                </a:solidFill>
              </a:rPr>
              <a:t>Dans quel objet n’y a-t-il pas d’étain ?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a:solidFill>
                  <a:prstClr val="white"/>
                </a:solidFill>
              </a:rPr>
              <a:t>Médaille de </a:t>
            </a:r>
            <a:r>
              <a:rPr lang="nl-BE" sz="1600" dirty="0" err="1">
                <a:solidFill>
                  <a:prstClr val="white"/>
                </a:solidFill>
              </a:rPr>
              <a:t>bronze</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49" y="0"/>
            <a:ext cx="2190751"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nl-BE" sz="1600" dirty="0" err="1">
                <a:solidFill>
                  <a:prstClr val="white"/>
                </a:solidFill>
              </a:rPr>
              <a:t>Soldat</a:t>
            </a:r>
            <a:r>
              <a:rPr lang="nl-BE" sz="1600" dirty="0">
                <a:solidFill>
                  <a:prstClr val="white"/>
                </a:solidFill>
              </a:rPr>
              <a:t> </a:t>
            </a:r>
            <a:r>
              <a:rPr lang="nl-BE" sz="1600" dirty="0" err="1">
                <a:solidFill>
                  <a:prstClr val="white"/>
                </a:solidFill>
              </a:rPr>
              <a:t>d’étain</a:t>
            </a:r>
            <a:br>
              <a:rPr kumimoji="0" lang="nl-BE" sz="1600" b="0" i="0" u="none" strike="noStrike" kern="1200" cap="none" spc="0" normalizeH="0" baseline="0" noProof="0" dirty="0">
                <a:ln>
                  <a:noFill/>
                </a:ln>
                <a:solidFill>
                  <a:prstClr val="white"/>
                </a:solidFill>
                <a:effectLst/>
                <a:uLnTx/>
                <a:uFillTx/>
                <a:latin typeface="Calibri"/>
                <a:ea typeface="+mn-ea"/>
                <a:cs typeface="+mn-cs"/>
              </a:rPr>
            </a:b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nl-BE" sz="1600" dirty="0" err="1">
                <a:solidFill>
                  <a:prstClr val="white"/>
                </a:solidFill>
              </a:rPr>
              <a:t>Acier</a:t>
            </a:r>
            <a:r>
              <a:rPr lang="nl-BE" sz="1600" dirty="0">
                <a:solidFill>
                  <a:prstClr val="white"/>
                </a:solidFill>
              </a:rPr>
              <a:t> </a:t>
            </a:r>
            <a:r>
              <a:rPr lang="nl-BE" sz="1600" dirty="0" err="1">
                <a:solidFill>
                  <a:prstClr val="white"/>
                </a:solidFill>
              </a:rPr>
              <a:t>galvanisé</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nl-BE" sz="1600" dirty="0">
                <a:solidFill>
                  <a:prstClr val="white"/>
                </a:solidFill>
              </a:rPr>
              <a:t>Inox </a:t>
            </a:r>
            <a:r>
              <a:rPr kumimoji="0" lang="nl-BE" sz="1600" b="0" i="0" u="none" strike="noStrike" kern="1200" cap="none" spc="0" normalizeH="0" baseline="0" noProof="0" dirty="0">
                <a:ln>
                  <a:noFill/>
                </a:ln>
                <a:solidFill>
                  <a:prstClr val="white"/>
                </a:solidFill>
                <a:effectLst/>
                <a:uLnTx/>
                <a:uFillTx/>
                <a:latin typeface="Calibri"/>
                <a:ea typeface="+mn-ea"/>
                <a:cs typeface="+mn-cs"/>
              </a:rPr>
              <a:t>(RVS)</a:t>
            </a:r>
          </a:p>
        </p:txBody>
      </p:sp>
      <p:pic>
        <p:nvPicPr>
          <p:cNvPr id="1026" name="Picture 2" descr="Tin (element) - Wikiwand">
            <a:extLst>
              <a:ext uri="{FF2B5EF4-FFF2-40B4-BE49-F238E27FC236}">
                <a16:creationId xmlns:a16="http://schemas.microsoft.com/office/drawing/2014/main" id="{1820AC1C-3B83-4347-879B-03EB2A907B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1" y="1200150"/>
            <a:ext cx="1426906" cy="21244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paratie, reserveonderdelen BRONZEN MEDAILLE 50MM TROPHÉE DES VAINQUEURS |  Decathlon">
            <a:extLst>
              <a:ext uri="{FF2B5EF4-FFF2-40B4-BE49-F238E27FC236}">
                <a16:creationId xmlns:a16="http://schemas.microsoft.com/office/drawing/2014/main" id="{BBC36D59-BC97-40D8-A472-59D5AA16813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4600" b="95450" l="10000" r="90000">
                        <a14:foregroundMark x1="50350" y1="95450" x2="50350" y2="95450"/>
                        <a14:foregroundMark x1="56000" y1="9850" x2="56000" y2="9850"/>
                        <a14:foregroundMark x1="56000" y1="8250" x2="56000" y2="8250"/>
                        <a14:foregroundMark x1="54800" y1="6250" x2="54800" y2="6250"/>
                        <a14:foregroundMark x1="50350" y1="4600" x2="50350" y2="4600"/>
                      </a14:backgroundRemoval>
                    </a14:imgEffect>
                  </a14:imgLayer>
                </a14:imgProps>
              </a:ext>
              <a:ext uri="{28A0092B-C50C-407E-A947-70E740481C1C}">
                <a14:useLocalDpi xmlns:a14="http://schemas.microsoft.com/office/drawing/2010/main" val="0"/>
              </a:ext>
            </a:extLst>
          </a:blip>
          <a:srcRect/>
          <a:stretch>
            <a:fillRect/>
          </a:stretch>
        </p:blipFill>
        <p:spPr bwMode="auto">
          <a:xfrm>
            <a:off x="116882" y="1200151"/>
            <a:ext cx="1956986" cy="195698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onservenblik kopen - Lege &amp; gevulde conservenblikken - Bedrukking">
            <a:extLst>
              <a:ext uri="{FF2B5EF4-FFF2-40B4-BE49-F238E27FC236}">
                <a16:creationId xmlns:a16="http://schemas.microsoft.com/office/drawing/2014/main" id="{3C1C6223-65B4-46D0-8555-A70889A92426}"/>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0000" r="90000">
                        <a14:foregroundMark x1="56375" y1="39875" x2="56375" y2="39875"/>
                        <a14:foregroundMark x1="46875" y1="36125" x2="46875" y2="36125"/>
                        <a14:foregroundMark x1="43625" y1="44250" x2="43625" y2="44250"/>
                        <a14:foregroundMark x1="45750" y1="30875" x2="45750" y2="30875"/>
                        <a14:foregroundMark x1="50125" y1="29875" x2="50125" y2="29875"/>
                        <a14:foregroundMark x1="44000" y1="31000" x2="44000" y2="31000"/>
                        <a14:foregroundMark x1="43625" y1="30750" x2="43625" y2="30750"/>
                        <a14:foregroundMark x1="46125" y1="74250" x2="46125" y2="74250"/>
                        <a14:foregroundMark x1="74375" y1="70375" x2="74375" y2="70375"/>
                        <a14:foregroundMark x1="67875" y1="65625" x2="67875" y2="65625"/>
                        <a14:foregroundMark x1="43125" y1="68375" x2="43125" y2="68375"/>
                        <a14:foregroundMark x1="87750" y1="71625" x2="87750" y2="71625"/>
                        <a14:foregroundMark x1="87875" y1="68250" x2="87875" y2="68250"/>
                        <a14:foregroundMark x1="81750" y1="64250" x2="81750" y2="64250"/>
                        <a14:foregroundMark x1="79500" y1="63625" x2="79500" y2="63625"/>
                        <a14:foregroundMark x1="77500" y1="63125" x2="77500" y2="63125"/>
                        <a14:foregroundMark x1="74750" y1="63500" x2="74750" y2="63500"/>
                        <a14:foregroundMark x1="72500" y1="63375" x2="72500" y2="63375"/>
                        <a14:foregroundMark x1="71625" y1="63125" x2="71625" y2="63125"/>
                        <a14:foregroundMark x1="73375" y1="62750" x2="73375" y2="62750"/>
                        <a14:foregroundMark x1="44250" y1="29875" x2="44250" y2="29875"/>
                        <a14:foregroundMark x1="44000" y1="29875" x2="44000" y2="29875"/>
                        <a14:foregroundMark x1="35750" y1="29500" x2="35750" y2="29500"/>
                        <a14:foregroundMark x1="35206" y1="29535" x2="36625" y2="29875"/>
                        <a14:foregroundMark x1="13625" y1="35500" x2="13625" y2="35500"/>
                        <a14:foregroundMark x1="13625" y1="34750" x2="14375" y2="34375"/>
                        <a14:backgroundMark x1="42625" y1="34750" x2="42625" y2="34750"/>
                        <a14:backgroundMark x1="41875" y1="37250" x2="41875" y2="37250"/>
                        <a14:backgroundMark x1="42250" y1="40000" x2="42250" y2="40000"/>
                        <a14:backgroundMark x1="31375" y1="28375" x2="31375" y2="28375"/>
                        <a14:backgroundMark x1="31625" y1="28375" x2="30875" y2="27875"/>
                        <a14:backgroundMark x1="29875" y1="28125" x2="35500" y2="29125"/>
                      </a14:backgroundRemoval>
                    </a14:imgEffect>
                  </a14:imgLayer>
                </a14:imgProps>
              </a:ext>
              <a:ext uri="{28A0092B-C50C-407E-A947-70E740481C1C}">
                <a14:useLocalDpi xmlns:a14="http://schemas.microsoft.com/office/drawing/2010/main" val="0"/>
              </a:ext>
            </a:extLst>
          </a:blip>
          <a:srcRect l="9123" t="20527" r="8245" b="15088"/>
          <a:stretch/>
        </p:blipFill>
        <p:spPr bwMode="auto">
          <a:xfrm>
            <a:off x="312833" y="4874036"/>
            <a:ext cx="1761035" cy="137218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Lacor Foodie Inox Braadpan 28cm - Muller kitchen and tableware">
            <a:extLst>
              <a:ext uri="{FF2B5EF4-FFF2-40B4-BE49-F238E27FC236}">
                <a16:creationId xmlns:a16="http://schemas.microsoft.com/office/drawing/2014/main" id="{C58A8FFB-9F97-4AE6-83C3-BF5E83FEF4CA}"/>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729" b="89793" l="3125" r="95898">
                        <a14:foregroundMark x1="15918" y1="34609" x2="21191" y2="37799"/>
                        <a14:foregroundMark x1="21191" y1="37799" x2="21289" y2="37959"/>
                        <a14:foregroundMark x1="22363" y1="36842" x2="28906" y2="35247"/>
                        <a14:foregroundMark x1="42773" y1="37799" x2="52930" y2="48006"/>
                        <a14:foregroundMark x1="7227" y1="52153" x2="10156" y2="44817"/>
                        <a14:foregroundMark x1="10156" y1="44817" x2="10742" y2="44019"/>
                        <a14:foregroundMark x1="3125" y1="55343" x2="3809" y2="50877"/>
                        <a14:foregroundMark x1="91699" y1="21212" x2="91699" y2="21212"/>
                        <a14:foregroundMark x1="95898" y1="19936" x2="95898" y2="19936"/>
                        <a14:backgroundMark x1="12012" y1="76874" x2="12012" y2="76874"/>
                        <a14:backgroundMark x1="12598" y1="76715" x2="12598" y2="76715"/>
                      </a14:backgroundRemoval>
                    </a14:imgEffect>
                  </a14:imgLayer>
                </a14:imgProps>
              </a:ext>
              <a:ext uri="{28A0092B-C50C-407E-A947-70E740481C1C}">
                <a14:useLocalDpi xmlns:a14="http://schemas.microsoft.com/office/drawing/2010/main" val="0"/>
              </a:ext>
            </a:extLst>
          </a:blip>
          <a:srcRect/>
          <a:stretch>
            <a:fillRect/>
          </a:stretch>
        </p:blipFill>
        <p:spPr bwMode="auto">
          <a:xfrm>
            <a:off x="2307632" y="4629150"/>
            <a:ext cx="1956986" cy="1198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48704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err="1">
                <a:solidFill>
                  <a:srgbClr val="473F30"/>
                </a:solidFill>
                <a:latin typeface="+mn-lt"/>
              </a:rPr>
              <a:t>Étain</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fr-FR" sz="1800" dirty="0">
                <a:solidFill>
                  <a:srgbClr val="473F30"/>
                </a:solidFill>
              </a:rPr>
              <a:t>Dans quel objet n’y a-t-il pas d’étain ?
</a:t>
            </a:r>
            <a:endParaRPr lang="nl-BE" sz="1800" dirty="0">
              <a:solidFill>
                <a:srgbClr val="473F30"/>
              </a:solidFill>
            </a:endParaRPr>
          </a:p>
        </p:txBody>
      </p:sp>
      <p:grpSp>
        <p:nvGrpSpPr>
          <p:cNvPr id="2" name="Groep 1">
            <a:extLst>
              <a:ext uri="{FF2B5EF4-FFF2-40B4-BE49-F238E27FC236}">
                <a16:creationId xmlns:a16="http://schemas.microsoft.com/office/drawing/2014/main" id="{3EBAEF47-FF8B-4DA8-9A29-BEFF2B7A7856}"/>
              </a:ext>
            </a:extLst>
          </p:cNvPr>
          <p:cNvGrpSpPr/>
          <p:nvPr/>
        </p:nvGrpSpPr>
        <p:grpSpPr>
          <a:xfrm>
            <a:off x="2190749" y="0"/>
            <a:ext cx="2190751" cy="3429000"/>
            <a:chOff x="2190749" y="0"/>
            <a:chExt cx="2190751" cy="3429000"/>
          </a:xfrm>
        </p:grpSpPr>
        <p:sp>
          <p:nvSpPr>
            <p:cNvPr id="8" name="Tekstvak 7">
              <a:extLst>
                <a:ext uri="{FF2B5EF4-FFF2-40B4-BE49-F238E27FC236}">
                  <a16:creationId xmlns:a16="http://schemas.microsoft.com/office/drawing/2014/main" id="{1AF55EB5-7B08-41AF-B3E3-B6A68AC4FB6A}"/>
                </a:ext>
              </a:extLst>
            </p:cNvPr>
            <p:cNvSpPr txBox="1"/>
            <p:nvPr/>
          </p:nvSpPr>
          <p:spPr>
            <a:xfrm>
              <a:off x="2190749" y="0"/>
              <a:ext cx="2190751"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nl-BE" sz="1600" dirty="0" err="1">
                  <a:solidFill>
                    <a:prstClr val="white"/>
                  </a:solidFill>
                </a:rPr>
                <a:t>Soldat</a:t>
              </a:r>
              <a:r>
                <a:rPr lang="nl-BE" sz="1600" dirty="0">
                  <a:solidFill>
                    <a:prstClr val="white"/>
                  </a:solidFill>
                </a:rPr>
                <a:t> </a:t>
              </a:r>
              <a:r>
                <a:rPr lang="nl-BE" sz="1600" dirty="0" err="1">
                  <a:solidFill>
                    <a:prstClr val="white"/>
                  </a:solidFill>
                </a:rPr>
                <a:t>d’étain</a:t>
              </a:r>
              <a:br>
                <a:rPr lang="nl-BE" sz="1600" dirty="0">
                  <a:solidFill>
                    <a:prstClr val="white"/>
                  </a:solidFill>
                </a:rPr>
              </a:b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1026" name="Picture 2" descr="Tin (element) - Wikiwand">
              <a:extLst>
                <a:ext uri="{FF2B5EF4-FFF2-40B4-BE49-F238E27FC236}">
                  <a16:creationId xmlns:a16="http://schemas.microsoft.com/office/drawing/2014/main" id="{1820AC1C-3B83-4347-879B-03EB2A907B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1" y="1200150"/>
              <a:ext cx="1426906" cy="21244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ep 2">
            <a:extLst>
              <a:ext uri="{FF2B5EF4-FFF2-40B4-BE49-F238E27FC236}">
                <a16:creationId xmlns:a16="http://schemas.microsoft.com/office/drawing/2014/main" id="{D7773F15-8D49-4664-90F7-333E404B92CF}"/>
              </a:ext>
            </a:extLst>
          </p:cNvPr>
          <p:cNvGrpSpPr/>
          <p:nvPr/>
        </p:nvGrpSpPr>
        <p:grpSpPr>
          <a:xfrm>
            <a:off x="0" y="0"/>
            <a:ext cx="2190750" cy="3429000"/>
            <a:chOff x="0" y="0"/>
            <a:chExt cx="2190750" cy="3429000"/>
          </a:xfrm>
        </p:grpSpPr>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a:solidFill>
                    <a:prstClr val="white"/>
                  </a:solidFill>
                </a:rPr>
                <a:t>Médaille de </a:t>
              </a:r>
              <a:r>
                <a:rPr lang="nl-BE" sz="1600" dirty="0" err="1">
                  <a:solidFill>
                    <a:prstClr val="white"/>
                  </a:solidFill>
                </a:rPr>
                <a:t>bronze</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1028" name="Picture 4" descr="Reparatie, reserveonderdelen BRONZEN MEDAILLE 50MM TROPHÉE DES VAINQUEURS |  Decathlon">
              <a:extLst>
                <a:ext uri="{FF2B5EF4-FFF2-40B4-BE49-F238E27FC236}">
                  <a16:creationId xmlns:a16="http://schemas.microsoft.com/office/drawing/2014/main" id="{BBC36D59-BC97-40D8-A472-59D5AA16813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4600" b="95450" l="10000" r="90000">
                          <a14:foregroundMark x1="50350" y1="95450" x2="50350" y2="95450"/>
                          <a14:foregroundMark x1="56000" y1="9850" x2="56000" y2="9850"/>
                          <a14:foregroundMark x1="56000" y1="8250" x2="56000" y2="8250"/>
                          <a14:foregroundMark x1="54800" y1="6250" x2="54800" y2="6250"/>
                          <a14:foregroundMark x1="50350" y1="4600" x2="50350" y2="4600"/>
                        </a14:backgroundRemoval>
                      </a14:imgEffect>
                    </a14:imgLayer>
                  </a14:imgProps>
                </a:ext>
                <a:ext uri="{28A0092B-C50C-407E-A947-70E740481C1C}">
                  <a14:useLocalDpi xmlns:a14="http://schemas.microsoft.com/office/drawing/2010/main" val="0"/>
                </a:ext>
              </a:extLst>
            </a:blip>
            <a:srcRect/>
            <a:stretch>
              <a:fillRect/>
            </a:stretch>
          </p:blipFill>
          <p:spPr bwMode="auto">
            <a:xfrm>
              <a:off x="116882" y="1200151"/>
              <a:ext cx="1956986" cy="19569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ep 3">
            <a:extLst>
              <a:ext uri="{FF2B5EF4-FFF2-40B4-BE49-F238E27FC236}">
                <a16:creationId xmlns:a16="http://schemas.microsoft.com/office/drawing/2014/main" id="{FA894052-C522-45E6-94F5-B19A03D31448}"/>
              </a:ext>
            </a:extLst>
          </p:cNvPr>
          <p:cNvGrpSpPr/>
          <p:nvPr/>
        </p:nvGrpSpPr>
        <p:grpSpPr>
          <a:xfrm>
            <a:off x="0" y="3429000"/>
            <a:ext cx="2190750" cy="3429000"/>
            <a:chOff x="0" y="3429000"/>
            <a:chExt cx="2190750" cy="3429000"/>
          </a:xfrm>
        </p:grpSpPr>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nl-BE" sz="1600" dirty="0" err="1">
                  <a:solidFill>
                    <a:prstClr val="white"/>
                  </a:solidFill>
                </a:rPr>
                <a:t>Acier</a:t>
              </a:r>
              <a:r>
                <a:rPr lang="nl-BE" sz="1600" dirty="0">
                  <a:solidFill>
                    <a:prstClr val="white"/>
                  </a:solidFill>
                </a:rPr>
                <a:t> </a:t>
              </a:r>
              <a:r>
                <a:rPr lang="nl-BE" sz="1600" dirty="0" err="1">
                  <a:solidFill>
                    <a:prstClr val="white"/>
                  </a:solidFill>
                </a:rPr>
                <a:t>galvanisé</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1030" name="Picture 6" descr="Conservenblik kopen - Lege &amp; gevulde conservenblikken - Bedrukking">
              <a:extLst>
                <a:ext uri="{FF2B5EF4-FFF2-40B4-BE49-F238E27FC236}">
                  <a16:creationId xmlns:a16="http://schemas.microsoft.com/office/drawing/2014/main" id="{3C1C6223-65B4-46D0-8555-A70889A92426}"/>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0000" r="90000">
                          <a14:foregroundMark x1="56375" y1="39875" x2="56375" y2="39875"/>
                          <a14:foregroundMark x1="46875" y1="36125" x2="46875" y2="36125"/>
                          <a14:foregroundMark x1="43625" y1="44250" x2="43625" y2="44250"/>
                          <a14:foregroundMark x1="45750" y1="30875" x2="45750" y2="30875"/>
                          <a14:foregroundMark x1="50125" y1="29875" x2="50125" y2="29875"/>
                          <a14:foregroundMark x1="44000" y1="31000" x2="44000" y2="31000"/>
                          <a14:foregroundMark x1="43625" y1="30750" x2="43625" y2="30750"/>
                          <a14:foregroundMark x1="46125" y1="74250" x2="46125" y2="74250"/>
                          <a14:foregroundMark x1="74375" y1="70375" x2="74375" y2="70375"/>
                          <a14:foregroundMark x1="67875" y1="65625" x2="67875" y2="65625"/>
                          <a14:foregroundMark x1="43125" y1="68375" x2="43125" y2="68375"/>
                          <a14:foregroundMark x1="87750" y1="71625" x2="87750" y2="71625"/>
                          <a14:foregroundMark x1="87875" y1="68250" x2="87875" y2="68250"/>
                          <a14:foregroundMark x1="81750" y1="64250" x2="81750" y2="64250"/>
                          <a14:foregroundMark x1="79500" y1="63625" x2="79500" y2="63625"/>
                          <a14:foregroundMark x1="77500" y1="63125" x2="77500" y2="63125"/>
                          <a14:foregroundMark x1="74750" y1="63500" x2="74750" y2="63500"/>
                          <a14:foregroundMark x1="72500" y1="63375" x2="72500" y2="63375"/>
                          <a14:foregroundMark x1="71625" y1="63125" x2="71625" y2="63125"/>
                          <a14:foregroundMark x1="73375" y1="62750" x2="73375" y2="62750"/>
                          <a14:foregroundMark x1="44250" y1="29875" x2="44250" y2="29875"/>
                          <a14:foregroundMark x1="44000" y1="29875" x2="44000" y2="29875"/>
                          <a14:foregroundMark x1="35750" y1="29500" x2="35750" y2="29500"/>
                          <a14:foregroundMark x1="35206" y1="29535" x2="36625" y2="29875"/>
                          <a14:foregroundMark x1="13625" y1="35500" x2="13625" y2="35500"/>
                          <a14:foregroundMark x1="13625" y1="34750" x2="14375" y2="34375"/>
                          <a14:backgroundMark x1="42625" y1="34750" x2="42625" y2="34750"/>
                          <a14:backgroundMark x1="41875" y1="37250" x2="41875" y2="37250"/>
                          <a14:backgroundMark x1="42250" y1="40000" x2="42250" y2="40000"/>
                          <a14:backgroundMark x1="31375" y1="28375" x2="31375" y2="28375"/>
                          <a14:backgroundMark x1="31625" y1="28375" x2="30875" y2="27875"/>
                          <a14:backgroundMark x1="29875" y1="28125" x2="35500" y2="29125"/>
                        </a14:backgroundRemoval>
                      </a14:imgEffect>
                    </a14:imgLayer>
                  </a14:imgProps>
                </a:ext>
                <a:ext uri="{28A0092B-C50C-407E-A947-70E740481C1C}">
                  <a14:useLocalDpi xmlns:a14="http://schemas.microsoft.com/office/drawing/2010/main" val="0"/>
                </a:ext>
              </a:extLst>
            </a:blip>
            <a:srcRect l="9123" t="20527" r="8245" b="15088"/>
            <a:stretch/>
          </p:blipFill>
          <p:spPr bwMode="auto">
            <a:xfrm>
              <a:off x="312833" y="4874036"/>
              <a:ext cx="1761035" cy="13721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ep 5">
            <a:extLst>
              <a:ext uri="{FF2B5EF4-FFF2-40B4-BE49-F238E27FC236}">
                <a16:creationId xmlns:a16="http://schemas.microsoft.com/office/drawing/2014/main" id="{98081F9A-BCB4-48CF-83CE-2B749B1D1E3A}"/>
              </a:ext>
            </a:extLst>
          </p:cNvPr>
          <p:cNvGrpSpPr/>
          <p:nvPr/>
        </p:nvGrpSpPr>
        <p:grpSpPr>
          <a:xfrm>
            <a:off x="2190750" y="3429000"/>
            <a:ext cx="2190750" cy="3429000"/>
            <a:chOff x="2190750" y="3429000"/>
            <a:chExt cx="2190750" cy="3429000"/>
          </a:xfrm>
        </p:grpSpPr>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Calibri"/>
              </a:endParaRPr>
            </a:p>
            <a:p>
              <a:pPr lvl="0">
                <a:defRPr/>
              </a:pPr>
              <a:r>
                <a:rPr lang="nl-BE" sz="1600" dirty="0">
                  <a:solidFill>
                    <a:prstClr val="white"/>
                  </a:solidFill>
                </a:rPr>
                <a:t>Inox
</a:t>
              </a:r>
              <a:endParaRPr kumimoji="0" lang="nl-BE" sz="1600" b="0" i="0" u="none" strike="noStrike" kern="1200" cap="none" spc="0" normalizeH="0" baseline="0" noProof="0" dirty="0">
                <a:ln>
                  <a:noFill/>
                </a:ln>
                <a:solidFill>
                  <a:prstClr val="white"/>
                </a:solidFill>
                <a:effectLst/>
                <a:uLnTx/>
                <a:uFillTx/>
                <a:latin typeface="Calibri"/>
                <a:ea typeface="+mn-ea"/>
                <a:cs typeface="Calibri"/>
              </a:endParaRPr>
            </a:p>
          </p:txBody>
        </p:sp>
        <p:pic>
          <p:nvPicPr>
            <p:cNvPr id="1032" name="Picture 8" descr="Lacor Foodie Inox Braadpan 28cm - Muller kitchen and tableware">
              <a:extLst>
                <a:ext uri="{FF2B5EF4-FFF2-40B4-BE49-F238E27FC236}">
                  <a16:creationId xmlns:a16="http://schemas.microsoft.com/office/drawing/2014/main" id="{C58A8FFB-9F97-4AE6-83C3-BF5E83FEF4CA}"/>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729" b="89793" l="3125" r="95898">
                          <a14:foregroundMark x1="15918" y1="34609" x2="21191" y2="37799"/>
                          <a14:foregroundMark x1="21191" y1="37799" x2="21289" y2="37959"/>
                          <a14:foregroundMark x1="22363" y1="36842" x2="28906" y2="35247"/>
                          <a14:foregroundMark x1="42773" y1="37799" x2="52930" y2="48006"/>
                          <a14:foregroundMark x1="7227" y1="52153" x2="10156" y2="44817"/>
                          <a14:foregroundMark x1="10156" y1="44817" x2="10742" y2="44019"/>
                          <a14:foregroundMark x1="3125" y1="55343" x2="3809" y2="50877"/>
                          <a14:foregroundMark x1="91699" y1="21212" x2="91699" y2="21212"/>
                          <a14:foregroundMark x1="95898" y1="19936" x2="95898" y2="19936"/>
                          <a14:backgroundMark x1="12012" y1="76874" x2="12012" y2="76874"/>
                          <a14:backgroundMark x1="12598" y1="76715" x2="12598" y2="76715"/>
                        </a14:backgroundRemoval>
                      </a14:imgEffect>
                    </a14:imgLayer>
                  </a14:imgProps>
                </a:ext>
                <a:ext uri="{28A0092B-C50C-407E-A947-70E740481C1C}">
                  <a14:useLocalDpi xmlns:a14="http://schemas.microsoft.com/office/drawing/2010/main" val="0"/>
                </a:ext>
              </a:extLst>
            </a:blip>
            <a:srcRect/>
            <a:stretch>
              <a:fillRect/>
            </a:stretch>
          </p:blipFill>
          <p:spPr bwMode="auto">
            <a:xfrm>
              <a:off x="2307632" y="4629150"/>
              <a:ext cx="1956986" cy="119831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4690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par>
                                <p:cTn id="8" presetID="1" presetClass="exit" presetSubtype="0" fill="hold" nodeType="withEffect">
                                  <p:stCondLst>
                                    <p:cond delay="0"/>
                                  </p:stCondLst>
                                  <p:childTnLst>
                                    <p:set>
                                      <p:cBhvr>
                                        <p:cTn id="9" dur="1" fill="hold">
                                          <p:stCondLst>
                                            <p:cond delay="0"/>
                                          </p:stCondLst>
                                        </p:cTn>
                                        <p:tgtEl>
                                          <p:spTgt spid="4"/>
                                        </p:tgtEl>
                                        <p:attrNameLst>
                                          <p:attrName>style.visibility</p:attrName>
                                        </p:attrNameLst>
                                      </p:cBhvr>
                                      <p:to>
                                        <p:strVal val="hidden"/>
                                      </p:to>
                                    </p:set>
                                  </p:childTnLst>
                                </p:cTn>
                              </p:par>
                              <p:par>
                                <p:cTn id="10" presetID="1" presetClass="exit" presetSubtype="0" fill="hold" nodeType="withEffect">
                                  <p:stCondLst>
                                    <p:cond delay="0"/>
                                  </p:stCondLst>
                                  <p:childTnLst>
                                    <p:set>
                                      <p:cBhvr>
                                        <p:cTn id="11" dur="1" fill="hold">
                                          <p:stCondLst>
                                            <p:cond delay="0"/>
                                          </p:stCondLst>
                                        </p:cTn>
                                        <p:tgtEl>
                                          <p:spTgt spid="3"/>
                                        </p:tgtEl>
                                        <p:attrNameLst>
                                          <p:attrName>style.visibility</p:attrName>
                                        </p:attrNameLst>
                                      </p:cBhvr>
                                      <p:to>
                                        <p:strVal val="hidden"/>
                                      </p:to>
                                    </p:set>
                                  </p:childTnLst>
                                </p:cTn>
                              </p:par>
                              <p:par>
                                <p:cTn id="12" presetID="1" presetClass="exit" presetSubtype="0" fill="hold" nodeType="withEffect">
                                  <p:stCondLst>
                                    <p:cond delay="0"/>
                                  </p:stCondLst>
                                  <p:childTnLst>
                                    <p:set>
                                      <p:cBhvr>
                                        <p:cTn id="13"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856654" y="1200151"/>
            <a:ext cx="3910445" cy="868062"/>
          </a:xfrm>
        </p:spPr>
        <p:txBody>
          <a:bodyPr anchor="b">
            <a:normAutofit/>
          </a:bodyPr>
          <a:lstStyle/>
          <a:p>
            <a:r>
              <a:rPr lang="nl-NL" sz="4000" dirty="0" err="1">
                <a:solidFill>
                  <a:srgbClr val="473F30"/>
                </a:solidFill>
                <a:latin typeface="+mn-lt"/>
              </a:rPr>
              <a:t>Cuivre</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856654" y="1980019"/>
            <a:ext cx="3910445" cy="2272317"/>
          </a:xfrm>
        </p:spPr>
        <p:txBody>
          <a:bodyPr>
            <a:normAutofit/>
          </a:bodyPr>
          <a:lstStyle/>
          <a:p>
            <a:r>
              <a:rPr lang="fr-FR" sz="1800" dirty="0">
                <a:solidFill>
                  <a:srgbClr val="473F30"/>
                </a:solidFill>
              </a:rPr>
              <a:t>Quelles pièces contiennent le plus de cuivre?
</a:t>
            </a:r>
            <a:endParaRPr lang="nl-BE" sz="1800" dirty="0">
              <a:solidFill>
                <a:srgbClr val="473F30"/>
              </a:solidFill>
            </a:endParaRPr>
          </a:p>
        </p:txBody>
      </p:sp>
      <p:grpSp>
        <p:nvGrpSpPr>
          <p:cNvPr id="4" name="Groep 3">
            <a:extLst>
              <a:ext uri="{FF2B5EF4-FFF2-40B4-BE49-F238E27FC236}">
                <a16:creationId xmlns:a16="http://schemas.microsoft.com/office/drawing/2014/main" id="{91018244-D21E-441B-93F9-18246C6360F3}"/>
              </a:ext>
            </a:extLst>
          </p:cNvPr>
          <p:cNvGrpSpPr/>
          <p:nvPr/>
        </p:nvGrpSpPr>
        <p:grpSpPr>
          <a:xfrm>
            <a:off x="2190750" y="0"/>
            <a:ext cx="2190750" cy="3429000"/>
            <a:chOff x="2190750" y="0"/>
            <a:chExt cx="2190750" cy="3429000"/>
          </a:xfrm>
        </p:grpSpPr>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10, 20 &amp; 50 cents</a:t>
              </a:r>
            </a:p>
          </p:txBody>
        </p:sp>
        <p:pic>
          <p:nvPicPr>
            <p:cNvPr id="2052" name="Picture 4" descr="BBC NEWS">
              <a:extLst>
                <a:ext uri="{FF2B5EF4-FFF2-40B4-BE49-F238E27FC236}">
                  <a16:creationId xmlns:a16="http://schemas.microsoft.com/office/drawing/2014/main" id="{B7573413-8624-4ACC-B7F1-15C6E3000E53}"/>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338" b="97659" l="2490" r="96680">
                          <a14:foregroundMark x1="19917" y1="10702" x2="19917" y2="10702"/>
                          <a14:foregroundMark x1="24896" y1="6020" x2="34025" y2="6689"/>
                          <a14:foregroundMark x1="34025" y1="6689" x2="34855" y2="6355"/>
                          <a14:foregroundMark x1="50207" y1="12375" x2="40664" y2="4348"/>
                          <a14:foregroundMark x1="21577" y1="2676" x2="31535" y2="1672"/>
                          <a14:foregroundMark x1="31535" y1="1672" x2="38174" y2="3344"/>
                          <a14:foregroundMark x1="7884" y1="15385" x2="13278" y2="24415"/>
                          <a14:foregroundMark x1="2490" y1="27759" x2="5809" y2="18060"/>
                          <a14:foregroundMark x1="5809" y1="11706" x2="12863" y2="6020"/>
                          <a14:foregroundMark x1="12863" y1="6020" x2="13278" y2="5351"/>
                          <a14:foregroundMark x1="17012" y1="3344" x2="17842" y2="3679"/>
                          <a14:foregroundMark x1="44813" y1="6355" x2="47718" y2="8696"/>
                          <a14:foregroundMark x1="68880" y1="52843" x2="68880" y2="52843"/>
                          <a14:foregroundMark x1="52697" y1="63211" x2="56116" y2="66206"/>
                          <a14:foregroundMark x1="85289" y1="68227" x2="95851" y2="58863"/>
                          <a14:foregroundMark x1="84156" y1="69231" x2="85289" y2="68227"/>
                          <a14:foregroundMark x1="83976" y1="69391" x2="84156" y2="69231"/>
                          <a14:foregroundMark x1="95021" y1="64214" x2="97095" y2="58194"/>
                          <a14:foregroundMark x1="95436" y1="52508" x2="96266" y2="49498"/>
                          <a14:foregroundMark x1="95436" y1="47826" x2="88382" y2="40134"/>
                          <a14:foregroundMark x1="80498" y1="37124" x2="82573" y2="40134"/>
                          <a14:foregroundMark x1="78423" y1="36455" x2="69295" y2="36455"/>
                          <a14:foregroundMark x1="69295" y1="36455" x2="67635" y2="36789"/>
                          <a14:foregroundMark x1="51037" y1="46823" x2="58091" y2="41472"/>
                          <a14:foregroundMark x1="58091" y1="41472" x2="58506" y2="40468"/>
                          <a14:foregroundMark x1="56846" y1="41137" x2="56846" y2="41137"/>
                          <a14:foregroundMark x1="53527" y1="43478" x2="53527" y2="43478"/>
                          <a14:foregroundMark x1="48133" y1="56187" x2="48133" y2="56187"/>
                          <a14:foregroundMark x1="69710" y1="76254" x2="69710" y2="76254"/>
                          <a14:foregroundMark x1="74274" y1="74247" x2="74274" y2="74247"/>
                          <a14:foregroundMark x1="77178" y1="75585" x2="77178" y2="75585"/>
                          <a14:foregroundMark x1="90456" y1="69231" x2="90041" y2="68227"/>
                          <a14:foregroundMark x1="92946" y1="67224" x2="92946" y2="67224"/>
                          <a14:foregroundMark x1="92531" y1="67559" x2="92531" y2="67559"/>
                          <a14:foregroundMark x1="97510" y1="55518" x2="97510" y2="55518"/>
                          <a14:foregroundMark x1="97095" y1="58194" x2="97095" y2="58194"/>
                          <a14:foregroundMark x1="97925" y1="57191" x2="97925" y2="57191"/>
                          <a14:foregroundMark x1="67220" y1="36455" x2="67220" y2="36455"/>
                          <a14:foregroundMark x1="72614" y1="36120" x2="72614" y2="36120"/>
                          <a14:foregroundMark x1="58506" y1="40134" x2="58506" y2="40134"/>
                          <a14:foregroundMark x1="58921" y1="39465" x2="58921" y2="39465"/>
                          <a14:foregroundMark x1="49378" y1="47826" x2="49378" y2="47826"/>
                          <a14:foregroundMark x1="49378" y1="52843" x2="49378" y2="52843"/>
                          <a14:foregroundMark x1="49793" y1="51505" x2="49793" y2="51505"/>
                          <a14:foregroundMark x1="48963" y1="53846" x2="48963" y2="53846"/>
                          <a14:foregroundMark x1="48133" y1="53846" x2="48133" y2="53846"/>
                          <a14:foregroundMark x1="25311" y1="75585" x2="25311" y2="75585"/>
                          <a14:foregroundMark x1="21992" y1="90635" x2="21992" y2="90635"/>
                          <a14:foregroundMark x1="21162" y1="93980" x2="21162" y2="93980"/>
                          <a14:foregroundMark x1="6639" y1="72910" x2="6639" y2="72910"/>
                          <a14:foregroundMark x1="12033" y1="67224" x2="12033" y2="67224"/>
                          <a14:foregroundMark x1="19087" y1="64548" x2="19087" y2="64548"/>
                          <a14:foregroundMark x1="22407" y1="63880" x2="22407" y2="63880"/>
                          <a14:foregroundMark x1="24481" y1="63211" x2="24481" y2="63211"/>
                          <a14:foregroundMark x1="14938" y1="65886" x2="21577" y2="64214"/>
                          <a14:foregroundMark x1="29461" y1="63880" x2="36515" y2="66221"/>
                          <a14:foregroundMark x1="46473" y1="79264" x2="45643" y2="86622"/>
                          <a14:foregroundMark x1="45643" y1="86622" x2="44813" y2="87960"/>
                          <a14:foregroundMark x1="24481" y1="97659" x2="29876" y2="97324"/>
                          <a14:foregroundMark x1="59751" y1="70903" x2="59751" y2="70903"/>
                          <a14:foregroundMark x1="62656" y1="72241" x2="62656" y2="72241"/>
                          <a14:foregroundMark x1="63900" y1="72575" x2="63485" y2="72575"/>
                          <a14:foregroundMark x1="61411" y1="72575" x2="60166" y2="72241"/>
                          <a14:foregroundMark x1="61826" y1="73244" x2="61826" y2="73244"/>
                          <a14:foregroundMark x1="65145" y1="74247" x2="65145" y2="74247"/>
                          <a14:foregroundMark x1="69295" y1="76254" x2="62241" y2="72910"/>
                          <a14:foregroundMark x1="57676" y1="71572" x2="64730" y2="74916"/>
                          <a14:backgroundMark x1="86722" y1="74247" x2="86722" y2="74247"/>
                          <a14:backgroundMark x1="83817" y1="75585" x2="83817" y2="75585"/>
                          <a14:backgroundMark x1="80913" y1="75920" x2="80913" y2="75920"/>
                          <a14:backgroundMark x1="78008" y1="76589" x2="87137" y2="76589"/>
                          <a14:backgroundMark x1="87137" y1="76589" x2="91286" y2="73913"/>
                          <a14:backgroundMark x1="94191" y1="67559" x2="98340" y2="62542"/>
                          <a14:backgroundMark x1="92531" y1="69231" x2="92531" y2="69231"/>
                          <a14:backgroundMark x1="92946" y1="68227" x2="92946" y2="68227"/>
                        </a14:backgroundRemoval>
                      </a14:imgEffect>
                    </a14:imgLayer>
                  </a14:imgProps>
                </a:ext>
                <a:ext uri="{28A0092B-C50C-407E-A947-70E740481C1C}">
                  <a14:useLocalDpi xmlns:a14="http://schemas.microsoft.com/office/drawing/2010/main" val="0"/>
                </a:ext>
              </a:extLst>
            </a:blip>
            <a:srcRect/>
            <a:stretch>
              <a:fillRect/>
            </a:stretch>
          </p:blipFill>
          <p:spPr bwMode="auto">
            <a:xfrm>
              <a:off x="2571751" y="1274723"/>
              <a:ext cx="1484250" cy="18414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ep 5">
            <a:extLst>
              <a:ext uri="{FF2B5EF4-FFF2-40B4-BE49-F238E27FC236}">
                <a16:creationId xmlns:a16="http://schemas.microsoft.com/office/drawing/2014/main" id="{6EC86314-3C6D-4E65-ACF2-E0EC8F9D67B7}"/>
              </a:ext>
            </a:extLst>
          </p:cNvPr>
          <p:cNvGrpSpPr/>
          <p:nvPr/>
        </p:nvGrpSpPr>
        <p:grpSpPr>
          <a:xfrm>
            <a:off x="0" y="3429000"/>
            <a:ext cx="2190750" cy="3429000"/>
            <a:chOff x="0" y="3429000"/>
            <a:chExt cx="2190750" cy="3429000"/>
          </a:xfrm>
        </p:grpSpPr>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1 euro</a:t>
              </a:r>
            </a:p>
          </p:txBody>
        </p:sp>
        <p:pic>
          <p:nvPicPr>
            <p:cNvPr id="2054" name="Picture 6" descr="Euro 1 Munt - Gratis foto op Pixabay">
              <a:extLst>
                <a:ext uri="{FF2B5EF4-FFF2-40B4-BE49-F238E27FC236}">
                  <a16:creationId xmlns:a16="http://schemas.microsoft.com/office/drawing/2014/main" id="{E43DBCD3-B6C9-4AE4-A2EA-7378F4595C38}"/>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000" l="10000" r="90000">
                          <a14:foregroundMark x1="48093" y1="47917" x2="48093" y2="47917"/>
                          <a14:foregroundMark x1="74539" y1="72222" x2="74539" y2="72222"/>
                          <a14:backgroundMark x1="36039" y1="84444" x2="42804" y2="86528"/>
                          <a14:backgroundMark x1="50308" y1="87361" x2="51907" y2="88056"/>
                          <a14:backgroundMark x1="56950" y1="86528" x2="56950" y2="86528"/>
                          <a14:backgroundMark x1="67651" y1="81528" x2="67651" y2="81528"/>
                          <a14:backgroundMark x1="72202" y1="77361" x2="72202" y2="77361"/>
                          <a14:backgroundMark x1="78106" y1="69444" x2="78106" y2="69444"/>
                        </a14:backgroundRemoval>
                      </a14:imgEffect>
                    </a14:imgLayer>
                  </a14:imgProps>
                </a:ext>
                <a:ext uri="{28A0092B-C50C-407E-A947-70E740481C1C}">
                  <a14:useLocalDpi xmlns:a14="http://schemas.microsoft.com/office/drawing/2010/main" val="0"/>
                </a:ext>
              </a:extLst>
            </a:blip>
            <a:srcRect l="16284" t="10876" r="15508" b="13509"/>
            <a:stretch/>
          </p:blipFill>
          <p:spPr bwMode="auto">
            <a:xfrm>
              <a:off x="248901" y="4678546"/>
              <a:ext cx="1692947" cy="166209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ep 11">
            <a:extLst>
              <a:ext uri="{FF2B5EF4-FFF2-40B4-BE49-F238E27FC236}">
                <a16:creationId xmlns:a16="http://schemas.microsoft.com/office/drawing/2014/main" id="{9A15F964-2861-4883-BD22-D6E0655186E7}"/>
              </a:ext>
            </a:extLst>
          </p:cNvPr>
          <p:cNvGrpSpPr/>
          <p:nvPr/>
        </p:nvGrpSpPr>
        <p:grpSpPr>
          <a:xfrm>
            <a:off x="2190750" y="3429000"/>
            <a:ext cx="2190750" cy="3429000"/>
            <a:chOff x="2190750" y="3429000"/>
            <a:chExt cx="2190750" cy="3429000"/>
          </a:xfrm>
        </p:grpSpPr>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2 euro</a:t>
              </a:r>
            </a:p>
          </p:txBody>
        </p:sp>
        <p:pic>
          <p:nvPicPr>
            <p:cNvPr id="2060" name="Picture 12" descr="Een munt voor elke gebeurtenis — Museum van de Nationale Bank van België">
              <a:extLst>
                <a:ext uri="{FF2B5EF4-FFF2-40B4-BE49-F238E27FC236}">
                  <a16:creationId xmlns:a16="http://schemas.microsoft.com/office/drawing/2014/main" id="{5C4B0B3B-B57C-4224-9360-F73CDBCF5196}"/>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4420" b="94291" l="368" r="97790">
                          <a14:foregroundMark x1="19153" y1="27993" x2="20074" y2="25230"/>
                          <a14:foregroundMark x1="19153" y1="16943" x2="45304" y2="18416"/>
                          <a14:foregroundMark x1="45304" y1="18416" x2="47330" y2="16943"/>
                          <a14:foregroundMark x1="39595" y1="5341" x2="59853" y2="18416"/>
                          <a14:foregroundMark x1="64825" y1="6446" x2="84715" y2="30018"/>
                          <a14:foregroundMark x1="93554" y1="32597" x2="91897" y2="52670"/>
                          <a14:foregroundMark x1="91897" y1="52670" x2="88950" y2="62615"/>
                          <a14:foregroundMark x1="88950" y1="62615" x2="87109" y2="65562"/>
                          <a14:foregroundMark x1="39779" y1="88950" x2="54696" y2="91344"/>
                          <a14:foregroundMark x1="54696" y1="91344" x2="73849" y2="84530"/>
                          <a14:foregroundMark x1="73849" y1="84530" x2="83610" y2="72007"/>
                          <a14:foregroundMark x1="31676" y1="84162" x2="21179" y2="78269"/>
                          <a14:foregroundMark x1="21179" y1="78269" x2="8471" y2="52855"/>
                          <a14:foregroundMark x1="8471" y1="52855" x2="9392" y2="43462"/>
                          <a14:foregroundMark x1="9392" y1="43462" x2="17680" y2="25783"/>
                          <a14:foregroundMark x1="8103" y1="27993" x2="15285" y2="21547"/>
                          <a14:foregroundMark x1="15285" y1="21547" x2="20074" y2="14180"/>
                          <a14:foregroundMark x1="20074" y1="14180" x2="34622" y2="6262"/>
                          <a14:foregroundMark x1="43278" y1="4420" x2="63168" y2="4604"/>
                          <a14:foregroundMark x1="63168" y1="4604" x2="74586" y2="10497"/>
                          <a14:foregroundMark x1="61326" y1="12339" x2="61326" y2="12339"/>
                          <a14:foregroundMark x1="79742" y1="13812" x2="92081" y2="26888"/>
                          <a14:foregroundMark x1="92081" y1="26888" x2="96317" y2="41068"/>
                          <a14:foregroundMark x1="7182" y1="30387" x2="4052" y2="39411"/>
                          <a14:foregroundMark x1="4052" y1="39411" x2="5157" y2="60589"/>
                          <a14:foregroundMark x1="7182" y1="67772" x2="23204" y2="86556"/>
                          <a14:foregroundMark x1="27440" y1="90424" x2="34991" y2="95028"/>
                          <a14:foregroundMark x1="34991" y1="95028" x2="44015" y2="94291"/>
                          <a14:foregroundMark x1="44015" y1="94291" x2="53039" y2="94659"/>
                          <a14:foregroundMark x1="53039" y1="94659" x2="55801" y2="94107"/>
                          <a14:foregroundMark x1="91344" y1="71087" x2="97606" y2="54696"/>
                          <a14:foregroundMark x1="97606" y1="54696" x2="97238" y2="46225"/>
                          <a14:foregroundMark x1="2394" y1="64641" x2="12155" y2="80110"/>
                          <a14:foregroundMark x1="12155" y1="80110" x2="17680" y2="85083"/>
                          <a14:foregroundMark x1="2210" y1="61694" x2="3683" y2="55064"/>
                          <a14:foregroundMark x1="1657" y1="58932" x2="1657" y2="58932"/>
                          <a14:foregroundMark x1="552" y1="54696" x2="552" y2="54696"/>
                          <a14:foregroundMark x1="1105" y1="52855" x2="1105" y2="52855"/>
                          <a14:foregroundMark x1="54328" y1="12339" x2="55433" y2="12155"/>
                          <a14:foregroundMark x1="85635" y1="82873" x2="85635" y2="82873"/>
                          <a14:foregroundMark x1="86924" y1="81768" x2="87109" y2="80847"/>
                          <a14:foregroundMark x1="89503" y1="78085" x2="89503" y2="78085"/>
                          <a14:foregroundMark x1="92634" y1="73849" x2="92634" y2="73849"/>
                          <a14:foregroundMark x1="94475" y1="69797" x2="94475" y2="69797"/>
                          <a14:foregroundMark x1="96685" y1="64273" x2="96685" y2="64273"/>
                          <a14:foregroundMark x1="97790" y1="60037" x2="97790" y2="60037"/>
                          <a14:foregroundMark x1="921" y1="50276" x2="921" y2="50276"/>
                          <a14:foregroundMark x1="1105" y1="47882" x2="1105" y2="47882"/>
                          <a14:foregroundMark x1="1105" y1="46777" x2="1105" y2="46777"/>
                          <a14:foregroundMark x1="1105" y1="44936" x2="1105" y2="44936"/>
                          <a14:foregroundMark x1="1289" y1="43646" x2="1289" y2="43646"/>
                          <a14:foregroundMark x1="2210" y1="41805" x2="2210" y2="41805"/>
                          <a14:foregroundMark x1="2210" y1="40516" x2="2210" y2="40516"/>
                          <a14:foregroundMark x1="2394" y1="38858" x2="2394" y2="38858"/>
                          <a14:foregroundMark x1="2394" y1="37753" x2="2947" y2="37201"/>
                          <a14:foregroundMark x1="2578" y1="36280" x2="2578" y2="36280"/>
                          <a14:foregroundMark x1="3683" y1="34807" x2="3683" y2="34807"/>
                          <a14:foregroundMark x1="4052" y1="32781" x2="4052" y2="32781"/>
                          <a14:foregroundMark x1="3683" y1="34070" x2="3683" y2="34070"/>
                        </a14:backgroundRemoval>
                      </a14:imgEffect>
                    </a14:imgLayer>
                  </a14:imgProps>
                </a:ext>
                <a:ext uri="{28A0092B-C50C-407E-A947-70E740481C1C}">
                  <a14:useLocalDpi xmlns:a14="http://schemas.microsoft.com/office/drawing/2010/main" val="0"/>
                </a:ext>
              </a:extLst>
            </a:blip>
            <a:srcRect/>
            <a:stretch>
              <a:fillRect/>
            </a:stretch>
          </p:blipFill>
          <p:spPr bwMode="auto">
            <a:xfrm>
              <a:off x="2495679" y="4678546"/>
              <a:ext cx="1636919" cy="16369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ep 2">
            <a:extLst>
              <a:ext uri="{FF2B5EF4-FFF2-40B4-BE49-F238E27FC236}">
                <a16:creationId xmlns:a16="http://schemas.microsoft.com/office/drawing/2014/main" id="{BDD12671-6282-40E6-8A2D-B6A835B691E0}"/>
              </a:ext>
            </a:extLst>
          </p:cNvPr>
          <p:cNvGrpSpPr/>
          <p:nvPr/>
        </p:nvGrpSpPr>
        <p:grpSpPr>
          <a:xfrm>
            <a:off x="0" y="0"/>
            <a:ext cx="2190750" cy="3429000"/>
            <a:chOff x="0" y="0"/>
            <a:chExt cx="2190750" cy="3429000"/>
          </a:xfrm>
        </p:grpSpPr>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a:solidFill>
                    <a:prstClr val="white"/>
                  </a:solidFill>
                </a:rPr>
                <a:t>1, 2 &amp; 5 cents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2" name="Afbeelding 1">
              <a:extLst>
                <a:ext uri="{FF2B5EF4-FFF2-40B4-BE49-F238E27FC236}">
                  <a16:creationId xmlns:a16="http://schemas.microsoft.com/office/drawing/2014/main" id="{DE60C50A-DD5D-43B0-B8B8-200938C6A762}"/>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2191" b="99218" l="1917" r="48417">
                          <a14:foregroundMark x1="6000" y1="30986" x2="6000" y2="30986"/>
                          <a14:foregroundMark x1="5583" y1="21909" x2="7333" y2="24100"/>
                          <a14:foregroundMark x1="7083" y1="45383" x2="4167" y2="36933"/>
                          <a14:foregroundMark x1="4167" y1="36933" x2="3667" y2="28638"/>
                          <a14:foregroundMark x1="1917" y1="26135" x2="5333" y2="32707"/>
                          <a14:foregroundMark x1="33083" y1="5634" x2="39833" y2="4695"/>
                          <a14:foregroundMark x1="39833" y1="4695" x2="44583" y2="8764"/>
                          <a14:foregroundMark x1="44583" y1="8764" x2="46750" y2="18623"/>
                          <a14:foregroundMark x1="46750" y1="18623" x2="45750" y2="35211"/>
                          <a14:foregroundMark x1="19250" y1="60250" x2="26667" y2="60563"/>
                          <a14:foregroundMark x1="26667" y1="60563" x2="31500" y2="66667"/>
                          <a14:foregroundMark x1="31500" y1="66667" x2="33500" y2="76839"/>
                          <a14:foregroundMark x1="33500" y1="76839" x2="27500" y2="81847"/>
                          <a14:foregroundMark x1="27500" y1="81847" x2="21000" y2="82160"/>
                          <a14:foregroundMark x1="21000" y1="82160" x2="17000" y2="74178"/>
                          <a14:foregroundMark x1="17000" y1="74178" x2="17917" y2="67449"/>
                          <a14:foregroundMark x1="22667" y1="94053" x2="29250" y2="95149"/>
                          <a14:foregroundMark x1="29250" y1="95149" x2="35583" y2="84977"/>
                          <a14:foregroundMark x1="20750" y1="97809" x2="20750" y2="97809"/>
                          <a14:foregroundMark x1="21750" y1="99061" x2="24583" y2="99218"/>
                          <a14:foregroundMark x1="28083" y1="99061" x2="33083" y2="95305"/>
                          <a14:foregroundMark x1="33083" y1="95305" x2="33083" y2="95149"/>
                          <a14:foregroundMark x1="30917" y1="49296" x2="33500" y2="52113"/>
                          <a14:foregroundMark x1="35000" y1="53678" x2="37083" y2="58998"/>
                          <a14:foregroundMark x1="38250" y1="60876" x2="39833" y2="68388"/>
                          <a14:foregroundMark x1="39833" y1="75274" x2="39667" y2="77934"/>
                          <a14:foregroundMark x1="38833" y1="84664" x2="38833" y2="84664"/>
                          <a14:foregroundMark x1="39250" y1="82160" x2="39250" y2="80438"/>
                          <a14:foregroundMark x1="37583" y1="88231" x2="38442" y2="87586"/>
                          <a14:foregroundMark x1="35333" y1="92332" x2="36167" y2="90454"/>
                          <a14:foregroundMark x1="34250" y1="93427" x2="34250" y2="93427"/>
                          <a14:foregroundMark x1="32500" y1="96244" x2="32500" y2="96244"/>
                          <a14:foregroundMark x1="26500" y1="10016" x2="28500" y2="7355"/>
                          <a14:foregroundMark x1="31000" y1="3756" x2="33250" y2="2347"/>
                          <a14:foregroundMark x1="48417" y1="24413" x2="48417" y2="24413"/>
                          <a14:foregroundMark x1="3250" y1="42723" x2="4417" y2="44288"/>
                          <a14:foregroundMark x1="5917" y1="46166" x2="6167" y2="46792"/>
                          <a14:foregroundMark x1="8083" y1="48670" x2="8083" y2="48670"/>
                          <a14:foregroundMark x1="8667" y1="48983" x2="10750" y2="49296"/>
                          <a14:foregroundMark x1="13500" y1="49765" x2="16000" y2="48200"/>
                          <a14:foregroundMark x1="16583" y1="47574" x2="19667" y2="43505"/>
                          <a14:foregroundMark x1="22667" y1="31925" x2="21333" y2="39593"/>
                          <a14:foregroundMark x1="20417" y1="41784" x2="20417" y2="41784"/>
                          <a14:foregroundMark x1="19833" y1="43192" x2="20917" y2="40689"/>
                          <a14:foregroundMark x1="17083" y1="47418" x2="18500" y2="45696"/>
                          <a14:backgroundMark x1="39083" y1="87950" x2="39083" y2="87950"/>
                          <a14:backgroundMark x1="39000" y1="87637" x2="39000" y2="87637"/>
                          <a14:backgroundMark x1="38833" y1="87950" x2="38833" y2="87950"/>
                          <a14:backgroundMark x1="39000" y1="87950" x2="39000" y2="87950"/>
                          <a14:backgroundMark x1="39000" y1="87324" x2="39000" y2="87324"/>
                          <a14:backgroundMark x1="39000" y1="87637" x2="39000" y2="87637"/>
                          <a14:backgroundMark x1="39000" y1="87324" x2="39000" y2="87324"/>
                          <a14:backgroundMark x1="38833" y1="87167" x2="38833" y2="87167"/>
                          <a14:backgroundMark x1="38667" y1="88263" x2="38667" y2="88263"/>
                          <a14:backgroundMark x1="39000" y1="87324" x2="39000" y2="87324"/>
                          <a14:backgroundMark x1="39000" y1="87950" x2="39000" y2="89671"/>
                          <a14:backgroundMark x1="38250" y1="90141" x2="38833" y2="87324"/>
                          <a14:backgroundMark x1="30583" y1="99531" x2="31500" y2="99061"/>
                          <a14:backgroundMark x1="32833" y1="97809" x2="34250" y2="95931"/>
                          <a14:backgroundMark x1="34833" y1="95149" x2="38833" y2="88419"/>
                          <a14:backgroundMark x1="38833" y1="88419" x2="39083" y2="87324"/>
                          <a14:backgroundMark x1="38500" y1="87950" x2="38500" y2="87950"/>
                          <a14:backgroundMark x1="32333" y1="98122" x2="32917" y2="97809"/>
                          <a14:backgroundMark x1="38667" y1="89358" x2="38833" y2="87950"/>
                        </a14:backgroundRemoval>
                      </a14:imgEffect>
                    </a14:imgLayer>
                  </a14:imgProps>
                </a:ext>
              </a:extLst>
            </a:blip>
            <a:srcRect r="50000"/>
            <a:stretch/>
          </p:blipFill>
          <p:spPr>
            <a:xfrm>
              <a:off x="306085" y="1310240"/>
              <a:ext cx="1503664" cy="1601402"/>
            </a:xfrm>
            <a:prstGeom prst="rect">
              <a:avLst/>
            </a:prstGeom>
          </p:spPr>
        </p:pic>
      </p:grpSp>
    </p:spTree>
    <p:extLst>
      <p:ext uri="{BB962C8B-B14F-4D97-AF65-F5344CB8AC3E}">
        <p14:creationId xmlns:p14="http://schemas.microsoft.com/office/powerpoint/2010/main" val="11628663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856654" y="1183219"/>
            <a:ext cx="3910445" cy="868062"/>
          </a:xfrm>
        </p:spPr>
        <p:txBody>
          <a:bodyPr anchor="b">
            <a:normAutofit/>
          </a:bodyPr>
          <a:lstStyle/>
          <a:p>
            <a:r>
              <a:rPr lang="nl-NL" sz="4000" dirty="0" err="1">
                <a:solidFill>
                  <a:srgbClr val="473F30"/>
                </a:solidFill>
                <a:latin typeface="+mn-lt"/>
              </a:rPr>
              <a:t>Cuivre</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856654" y="1980019"/>
            <a:ext cx="3910445" cy="2272317"/>
          </a:xfrm>
        </p:spPr>
        <p:txBody>
          <a:bodyPr>
            <a:normAutofit/>
          </a:bodyPr>
          <a:lstStyle/>
          <a:p>
            <a:r>
              <a:rPr lang="fr-FR" sz="1800" dirty="0">
                <a:solidFill>
                  <a:srgbClr val="473F30"/>
                </a:solidFill>
              </a:rPr>
              <a:t>Quelles pièces contiennent le plus de cuivre?
</a:t>
            </a:r>
            <a:endParaRPr lang="nl-BE" sz="1800" dirty="0">
              <a:solidFill>
                <a:srgbClr val="473F30"/>
              </a:solidFill>
            </a:endParaRPr>
          </a:p>
        </p:txBody>
      </p:sp>
      <p:grpSp>
        <p:nvGrpSpPr>
          <p:cNvPr id="4" name="Groep 3">
            <a:extLst>
              <a:ext uri="{FF2B5EF4-FFF2-40B4-BE49-F238E27FC236}">
                <a16:creationId xmlns:a16="http://schemas.microsoft.com/office/drawing/2014/main" id="{91018244-D21E-441B-93F9-18246C6360F3}"/>
              </a:ext>
            </a:extLst>
          </p:cNvPr>
          <p:cNvGrpSpPr/>
          <p:nvPr/>
        </p:nvGrpSpPr>
        <p:grpSpPr>
          <a:xfrm>
            <a:off x="2190750" y="0"/>
            <a:ext cx="2190750" cy="3429000"/>
            <a:chOff x="2190750" y="0"/>
            <a:chExt cx="2190750" cy="3429000"/>
          </a:xfrm>
        </p:grpSpPr>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endParaRPr kumimoji="0" lang="nl-BE" sz="4000" b="1" i="0"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10, 20 &amp; 50 cents</a:t>
              </a:r>
              <a:endParaRPr kumimoji="0" lang="nl-BE" sz="1600" b="0" i="0" u="none" strike="noStrike" kern="1200" cap="none" spc="0" normalizeH="0" baseline="0" noProof="0" dirty="0">
                <a:ln>
                  <a:noFill/>
                </a:ln>
                <a:solidFill>
                  <a:prstClr val="white"/>
                </a:solidFill>
                <a:effectLst/>
                <a:uLnTx/>
                <a:uFillTx/>
                <a:latin typeface="Calibri"/>
                <a:ea typeface="+mn-ea"/>
                <a:cs typeface="Calibri"/>
              </a:endParaRPr>
            </a:p>
          </p:txBody>
        </p:sp>
        <p:pic>
          <p:nvPicPr>
            <p:cNvPr id="2052" name="Picture 4" descr="BBC NEWS">
              <a:extLst>
                <a:ext uri="{FF2B5EF4-FFF2-40B4-BE49-F238E27FC236}">
                  <a16:creationId xmlns:a16="http://schemas.microsoft.com/office/drawing/2014/main" id="{B7573413-8624-4ACC-B7F1-15C6E3000E53}"/>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338" b="97659" l="2490" r="96680">
                          <a14:foregroundMark x1="19917" y1="10702" x2="19917" y2="10702"/>
                          <a14:foregroundMark x1="24896" y1="6020" x2="34025" y2="6689"/>
                          <a14:foregroundMark x1="34025" y1="6689" x2="34855" y2="6355"/>
                          <a14:foregroundMark x1="50207" y1="12375" x2="40664" y2="4348"/>
                          <a14:foregroundMark x1="21577" y1="2676" x2="31535" y2="1672"/>
                          <a14:foregroundMark x1="31535" y1="1672" x2="38174" y2="3344"/>
                          <a14:foregroundMark x1="7884" y1="15385" x2="13278" y2="24415"/>
                          <a14:foregroundMark x1="2490" y1="27759" x2="5809" y2="18060"/>
                          <a14:foregroundMark x1="5809" y1="11706" x2="12863" y2="6020"/>
                          <a14:foregroundMark x1="12863" y1="6020" x2="13278" y2="5351"/>
                          <a14:foregroundMark x1="17012" y1="3344" x2="17842" y2="3679"/>
                          <a14:foregroundMark x1="44813" y1="6355" x2="47718" y2="8696"/>
                          <a14:foregroundMark x1="68880" y1="52843" x2="68880" y2="52843"/>
                          <a14:foregroundMark x1="52697" y1="63211" x2="56116" y2="66206"/>
                          <a14:foregroundMark x1="85289" y1="68227" x2="95851" y2="58863"/>
                          <a14:foregroundMark x1="84156" y1="69231" x2="85289" y2="68227"/>
                          <a14:foregroundMark x1="83976" y1="69391" x2="84156" y2="69231"/>
                          <a14:foregroundMark x1="95021" y1="64214" x2="97095" y2="58194"/>
                          <a14:foregroundMark x1="95436" y1="52508" x2="96266" y2="49498"/>
                          <a14:foregroundMark x1="95436" y1="47826" x2="88382" y2="40134"/>
                          <a14:foregroundMark x1="80498" y1="37124" x2="82573" y2="40134"/>
                          <a14:foregroundMark x1="78423" y1="36455" x2="69295" y2="36455"/>
                          <a14:foregroundMark x1="69295" y1="36455" x2="67635" y2="36789"/>
                          <a14:foregroundMark x1="51037" y1="46823" x2="58091" y2="41472"/>
                          <a14:foregroundMark x1="58091" y1="41472" x2="58506" y2="40468"/>
                          <a14:foregroundMark x1="56846" y1="41137" x2="56846" y2="41137"/>
                          <a14:foregroundMark x1="53527" y1="43478" x2="53527" y2="43478"/>
                          <a14:foregroundMark x1="48133" y1="56187" x2="48133" y2="56187"/>
                          <a14:foregroundMark x1="69710" y1="76254" x2="69710" y2="76254"/>
                          <a14:foregroundMark x1="74274" y1="74247" x2="74274" y2="74247"/>
                          <a14:foregroundMark x1="77178" y1="75585" x2="77178" y2="75585"/>
                          <a14:foregroundMark x1="90456" y1="69231" x2="90041" y2="68227"/>
                          <a14:foregroundMark x1="92946" y1="67224" x2="92946" y2="67224"/>
                          <a14:foregroundMark x1="92531" y1="67559" x2="92531" y2="67559"/>
                          <a14:foregroundMark x1="97510" y1="55518" x2="97510" y2="55518"/>
                          <a14:foregroundMark x1="97095" y1="58194" x2="97095" y2="58194"/>
                          <a14:foregroundMark x1="97925" y1="57191" x2="97925" y2="57191"/>
                          <a14:foregroundMark x1="67220" y1="36455" x2="67220" y2="36455"/>
                          <a14:foregroundMark x1="72614" y1="36120" x2="72614" y2="36120"/>
                          <a14:foregroundMark x1="58506" y1="40134" x2="58506" y2="40134"/>
                          <a14:foregroundMark x1="58921" y1="39465" x2="58921" y2="39465"/>
                          <a14:foregroundMark x1="49378" y1="47826" x2="49378" y2="47826"/>
                          <a14:foregroundMark x1="49378" y1="52843" x2="49378" y2="52843"/>
                          <a14:foregroundMark x1="49793" y1="51505" x2="49793" y2="51505"/>
                          <a14:foregroundMark x1="48963" y1="53846" x2="48963" y2="53846"/>
                          <a14:foregroundMark x1="48133" y1="53846" x2="48133" y2="53846"/>
                          <a14:foregroundMark x1="25311" y1="75585" x2="25311" y2="75585"/>
                          <a14:foregroundMark x1="21992" y1="90635" x2="21992" y2="90635"/>
                          <a14:foregroundMark x1="21162" y1="93980" x2="21162" y2="93980"/>
                          <a14:foregroundMark x1="6639" y1="72910" x2="6639" y2="72910"/>
                          <a14:foregroundMark x1="12033" y1="67224" x2="12033" y2="67224"/>
                          <a14:foregroundMark x1="19087" y1="64548" x2="19087" y2="64548"/>
                          <a14:foregroundMark x1="22407" y1="63880" x2="22407" y2="63880"/>
                          <a14:foregroundMark x1="24481" y1="63211" x2="24481" y2="63211"/>
                          <a14:foregroundMark x1="14938" y1="65886" x2="21577" y2="64214"/>
                          <a14:foregroundMark x1="29461" y1="63880" x2="36515" y2="66221"/>
                          <a14:foregroundMark x1="46473" y1="79264" x2="45643" y2="86622"/>
                          <a14:foregroundMark x1="45643" y1="86622" x2="44813" y2="87960"/>
                          <a14:foregroundMark x1="24481" y1="97659" x2="29876" y2="97324"/>
                          <a14:foregroundMark x1="59751" y1="70903" x2="59751" y2="70903"/>
                          <a14:foregroundMark x1="62656" y1="72241" x2="62656" y2="72241"/>
                          <a14:foregroundMark x1="63900" y1="72575" x2="63485" y2="72575"/>
                          <a14:foregroundMark x1="61411" y1="72575" x2="60166" y2="72241"/>
                          <a14:foregroundMark x1="61826" y1="73244" x2="61826" y2="73244"/>
                          <a14:foregroundMark x1="65145" y1="74247" x2="65145" y2="74247"/>
                          <a14:foregroundMark x1="69295" y1="76254" x2="62241" y2="72910"/>
                          <a14:foregroundMark x1="57676" y1="71572" x2="64730" y2="74916"/>
                          <a14:backgroundMark x1="86722" y1="74247" x2="86722" y2="74247"/>
                          <a14:backgroundMark x1="83817" y1="75585" x2="83817" y2="75585"/>
                          <a14:backgroundMark x1="80913" y1="75920" x2="80913" y2="75920"/>
                          <a14:backgroundMark x1="78008" y1="76589" x2="87137" y2="76589"/>
                          <a14:backgroundMark x1="87137" y1="76589" x2="91286" y2="73913"/>
                          <a14:backgroundMark x1="94191" y1="67559" x2="98340" y2="62542"/>
                          <a14:backgroundMark x1="92531" y1="69231" x2="92531" y2="69231"/>
                          <a14:backgroundMark x1="92946" y1="68227" x2="92946" y2="68227"/>
                        </a14:backgroundRemoval>
                      </a14:imgEffect>
                    </a14:imgLayer>
                  </a14:imgProps>
                </a:ext>
                <a:ext uri="{28A0092B-C50C-407E-A947-70E740481C1C}">
                  <a14:useLocalDpi xmlns:a14="http://schemas.microsoft.com/office/drawing/2010/main" val="0"/>
                </a:ext>
              </a:extLst>
            </a:blip>
            <a:srcRect/>
            <a:stretch>
              <a:fillRect/>
            </a:stretch>
          </p:blipFill>
          <p:spPr bwMode="auto">
            <a:xfrm>
              <a:off x="2571751" y="1274723"/>
              <a:ext cx="1484250" cy="18414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ep 5">
            <a:extLst>
              <a:ext uri="{FF2B5EF4-FFF2-40B4-BE49-F238E27FC236}">
                <a16:creationId xmlns:a16="http://schemas.microsoft.com/office/drawing/2014/main" id="{6EC86314-3C6D-4E65-ACF2-E0EC8F9D67B7}"/>
              </a:ext>
            </a:extLst>
          </p:cNvPr>
          <p:cNvGrpSpPr/>
          <p:nvPr/>
        </p:nvGrpSpPr>
        <p:grpSpPr>
          <a:xfrm>
            <a:off x="0" y="3429000"/>
            <a:ext cx="2190750" cy="3429000"/>
            <a:chOff x="0" y="3429000"/>
            <a:chExt cx="2190750" cy="3429000"/>
          </a:xfrm>
        </p:grpSpPr>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euro</a:t>
              </a:r>
            </a:p>
          </p:txBody>
        </p:sp>
        <p:pic>
          <p:nvPicPr>
            <p:cNvPr id="2054" name="Picture 6" descr="Euro 1 Munt - Gratis foto op Pixabay">
              <a:extLst>
                <a:ext uri="{FF2B5EF4-FFF2-40B4-BE49-F238E27FC236}">
                  <a16:creationId xmlns:a16="http://schemas.microsoft.com/office/drawing/2014/main" id="{E43DBCD3-B6C9-4AE4-A2EA-7378F4595C38}"/>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000" l="10000" r="90000">
                          <a14:foregroundMark x1="48093" y1="47917" x2="48093" y2="47917"/>
                          <a14:foregroundMark x1="74539" y1="72222" x2="74539" y2="72222"/>
                          <a14:backgroundMark x1="36039" y1="84444" x2="42804" y2="86528"/>
                          <a14:backgroundMark x1="50308" y1="87361" x2="51907" y2="88056"/>
                          <a14:backgroundMark x1="56950" y1="86528" x2="56950" y2="86528"/>
                          <a14:backgroundMark x1="67651" y1="81528" x2="67651" y2="81528"/>
                          <a14:backgroundMark x1="72202" y1="77361" x2="72202" y2="77361"/>
                          <a14:backgroundMark x1="78106" y1="69444" x2="78106" y2="69444"/>
                        </a14:backgroundRemoval>
                      </a14:imgEffect>
                    </a14:imgLayer>
                  </a14:imgProps>
                </a:ext>
                <a:ext uri="{28A0092B-C50C-407E-A947-70E740481C1C}">
                  <a14:useLocalDpi xmlns:a14="http://schemas.microsoft.com/office/drawing/2010/main" val="0"/>
                </a:ext>
              </a:extLst>
            </a:blip>
            <a:srcRect l="16284" t="10876" r="15508" b="13509"/>
            <a:stretch/>
          </p:blipFill>
          <p:spPr bwMode="auto">
            <a:xfrm>
              <a:off x="248901" y="4678546"/>
              <a:ext cx="1692947" cy="166209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ep 11">
            <a:extLst>
              <a:ext uri="{FF2B5EF4-FFF2-40B4-BE49-F238E27FC236}">
                <a16:creationId xmlns:a16="http://schemas.microsoft.com/office/drawing/2014/main" id="{9A15F964-2861-4883-BD22-D6E0655186E7}"/>
              </a:ext>
            </a:extLst>
          </p:cNvPr>
          <p:cNvGrpSpPr/>
          <p:nvPr/>
        </p:nvGrpSpPr>
        <p:grpSpPr>
          <a:xfrm>
            <a:off x="2190750" y="3429000"/>
            <a:ext cx="2190750" cy="3429000"/>
            <a:chOff x="2190750" y="3429000"/>
            <a:chExt cx="2190750" cy="3429000"/>
          </a:xfrm>
        </p:grpSpPr>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srgbClr val="FFFFFF"/>
                  </a:solidFill>
                  <a:effectLst/>
                  <a:uLnTx/>
                  <a:uFillTx/>
                  <a:latin typeface="Calibri"/>
                  <a:ea typeface="+mn-ea"/>
                  <a:cs typeface="+mn-cs"/>
                </a:rPr>
                <a:t>D</a:t>
              </a:r>
              <a:endParaRPr kumimoji="0" lang="nl-BE" sz="4400" b="1" i="0" u="none" strike="noStrike" kern="1200" cap="none" spc="0" normalizeH="0" baseline="0" noProof="0" dirty="0">
                <a:ln>
                  <a:noFill/>
                </a:ln>
                <a:solidFill>
                  <a:srgbClr val="FFFFFF"/>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srgbClr val="FFFFFF"/>
                  </a:solidFill>
                  <a:effectLst/>
                  <a:uLnTx/>
                  <a:uFillTx/>
                  <a:latin typeface="Calibri"/>
                  <a:ea typeface="+mn-ea"/>
                  <a:cs typeface="+mn-cs"/>
                </a:rPr>
                <a:t>2 </a:t>
              </a:r>
              <a:r>
                <a:rPr lang="nl-BE" sz="1600" dirty="0" err="1">
                  <a:solidFill>
                    <a:srgbClr val="FFFFFF"/>
                  </a:solidFill>
                  <a:latin typeface="Calibri"/>
                </a:rPr>
                <a:t>euros</a:t>
              </a:r>
              <a:endParaRPr lang="nl-BE" sz="1600" b="0" i="0" u="none" strike="noStrike" kern="1200" cap="none" spc="0" normalizeH="0" baseline="0" noProof="0" dirty="0" err="1">
                <a:ln>
                  <a:noFill/>
                </a:ln>
                <a:solidFill>
                  <a:srgbClr val="FFFFFF"/>
                </a:solidFill>
                <a:effectLst/>
                <a:uLnTx/>
                <a:uFillTx/>
                <a:latin typeface="Calibri"/>
                <a:cs typeface="Calibri"/>
              </a:endParaRPr>
            </a:p>
          </p:txBody>
        </p:sp>
        <p:pic>
          <p:nvPicPr>
            <p:cNvPr id="2060" name="Picture 12" descr="Een munt voor elke gebeurtenis — Museum van de Nationale Bank van België">
              <a:extLst>
                <a:ext uri="{FF2B5EF4-FFF2-40B4-BE49-F238E27FC236}">
                  <a16:creationId xmlns:a16="http://schemas.microsoft.com/office/drawing/2014/main" id="{5C4B0B3B-B57C-4224-9360-F73CDBCF5196}"/>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4420" b="94291" l="368" r="97790">
                          <a14:foregroundMark x1="19153" y1="27993" x2="20074" y2="25230"/>
                          <a14:foregroundMark x1="19153" y1="16943" x2="45304" y2="18416"/>
                          <a14:foregroundMark x1="45304" y1="18416" x2="47330" y2="16943"/>
                          <a14:foregroundMark x1="39595" y1="5341" x2="59853" y2="18416"/>
                          <a14:foregroundMark x1="64825" y1="6446" x2="84715" y2="30018"/>
                          <a14:foregroundMark x1="93554" y1="32597" x2="91897" y2="52670"/>
                          <a14:foregroundMark x1="91897" y1="52670" x2="88950" y2="62615"/>
                          <a14:foregroundMark x1="88950" y1="62615" x2="87109" y2="65562"/>
                          <a14:foregroundMark x1="39779" y1="88950" x2="54696" y2="91344"/>
                          <a14:foregroundMark x1="54696" y1="91344" x2="73849" y2="84530"/>
                          <a14:foregroundMark x1="73849" y1="84530" x2="83610" y2="72007"/>
                          <a14:foregroundMark x1="31676" y1="84162" x2="21179" y2="78269"/>
                          <a14:foregroundMark x1="21179" y1="78269" x2="8471" y2="52855"/>
                          <a14:foregroundMark x1="8471" y1="52855" x2="9392" y2="43462"/>
                          <a14:foregroundMark x1="9392" y1="43462" x2="17680" y2="25783"/>
                          <a14:foregroundMark x1="8103" y1="27993" x2="15285" y2="21547"/>
                          <a14:foregroundMark x1="15285" y1="21547" x2="20074" y2="14180"/>
                          <a14:foregroundMark x1="20074" y1="14180" x2="34622" y2="6262"/>
                          <a14:foregroundMark x1="43278" y1="4420" x2="63168" y2="4604"/>
                          <a14:foregroundMark x1="63168" y1="4604" x2="74586" y2="10497"/>
                          <a14:foregroundMark x1="61326" y1="12339" x2="61326" y2="12339"/>
                          <a14:foregroundMark x1="79742" y1="13812" x2="92081" y2="26888"/>
                          <a14:foregroundMark x1="92081" y1="26888" x2="96317" y2="41068"/>
                          <a14:foregroundMark x1="7182" y1="30387" x2="4052" y2="39411"/>
                          <a14:foregroundMark x1="4052" y1="39411" x2="5157" y2="60589"/>
                          <a14:foregroundMark x1="7182" y1="67772" x2="23204" y2="86556"/>
                          <a14:foregroundMark x1="27440" y1="90424" x2="34991" y2="95028"/>
                          <a14:foregroundMark x1="34991" y1="95028" x2="44015" y2="94291"/>
                          <a14:foregroundMark x1="44015" y1="94291" x2="53039" y2="94659"/>
                          <a14:foregroundMark x1="53039" y1="94659" x2="55801" y2="94107"/>
                          <a14:foregroundMark x1="91344" y1="71087" x2="97606" y2="54696"/>
                          <a14:foregroundMark x1="97606" y1="54696" x2="97238" y2="46225"/>
                          <a14:foregroundMark x1="2394" y1="64641" x2="12155" y2="80110"/>
                          <a14:foregroundMark x1="12155" y1="80110" x2="17680" y2="85083"/>
                          <a14:foregroundMark x1="2210" y1="61694" x2="3683" y2="55064"/>
                          <a14:foregroundMark x1="1657" y1="58932" x2="1657" y2="58932"/>
                          <a14:foregroundMark x1="552" y1="54696" x2="552" y2="54696"/>
                          <a14:foregroundMark x1="1105" y1="52855" x2="1105" y2="52855"/>
                          <a14:foregroundMark x1="54328" y1="12339" x2="55433" y2="12155"/>
                          <a14:foregroundMark x1="85635" y1="82873" x2="85635" y2="82873"/>
                          <a14:foregroundMark x1="86924" y1="81768" x2="87109" y2="80847"/>
                          <a14:foregroundMark x1="89503" y1="78085" x2="89503" y2="78085"/>
                          <a14:foregroundMark x1="92634" y1="73849" x2="92634" y2="73849"/>
                          <a14:foregroundMark x1="94475" y1="69797" x2="94475" y2="69797"/>
                          <a14:foregroundMark x1="96685" y1="64273" x2="96685" y2="64273"/>
                          <a14:foregroundMark x1="97790" y1="60037" x2="97790" y2="60037"/>
                          <a14:foregroundMark x1="921" y1="50276" x2="921" y2="50276"/>
                          <a14:foregroundMark x1="1105" y1="47882" x2="1105" y2="47882"/>
                          <a14:foregroundMark x1="1105" y1="46777" x2="1105" y2="46777"/>
                          <a14:foregroundMark x1="1105" y1="44936" x2="1105" y2="44936"/>
                          <a14:foregroundMark x1="1289" y1="43646" x2="1289" y2="43646"/>
                          <a14:foregroundMark x1="2210" y1="41805" x2="2210" y2="41805"/>
                          <a14:foregroundMark x1="2210" y1="40516" x2="2210" y2="40516"/>
                          <a14:foregroundMark x1="2394" y1="38858" x2="2394" y2="38858"/>
                          <a14:foregroundMark x1="2394" y1="37753" x2="2947" y2="37201"/>
                          <a14:foregroundMark x1="2578" y1="36280" x2="2578" y2="36280"/>
                          <a14:foregroundMark x1="3683" y1="34807" x2="3683" y2="34807"/>
                          <a14:foregroundMark x1="4052" y1="32781" x2="4052" y2="32781"/>
                          <a14:foregroundMark x1="3683" y1="34070" x2="3683" y2="34070"/>
                        </a14:backgroundRemoval>
                      </a14:imgEffect>
                    </a14:imgLayer>
                  </a14:imgProps>
                </a:ext>
                <a:ext uri="{28A0092B-C50C-407E-A947-70E740481C1C}">
                  <a14:useLocalDpi xmlns:a14="http://schemas.microsoft.com/office/drawing/2010/main" val="0"/>
                </a:ext>
              </a:extLst>
            </a:blip>
            <a:srcRect/>
            <a:stretch>
              <a:fillRect/>
            </a:stretch>
          </p:blipFill>
          <p:spPr bwMode="auto">
            <a:xfrm>
              <a:off x="2495679" y="4678546"/>
              <a:ext cx="1636919" cy="16369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ep 2">
            <a:extLst>
              <a:ext uri="{FF2B5EF4-FFF2-40B4-BE49-F238E27FC236}">
                <a16:creationId xmlns:a16="http://schemas.microsoft.com/office/drawing/2014/main" id="{BDD12671-6282-40E6-8A2D-B6A835B691E0}"/>
              </a:ext>
            </a:extLst>
          </p:cNvPr>
          <p:cNvGrpSpPr/>
          <p:nvPr/>
        </p:nvGrpSpPr>
        <p:grpSpPr>
          <a:xfrm>
            <a:off x="0" y="0"/>
            <a:ext cx="2190750" cy="3429000"/>
            <a:chOff x="0" y="0"/>
            <a:chExt cx="2190750" cy="3429000"/>
          </a:xfrm>
        </p:grpSpPr>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1, 2 &amp; 5 cents</a:t>
              </a:r>
            </a:p>
          </p:txBody>
        </p:sp>
        <p:pic>
          <p:nvPicPr>
            <p:cNvPr id="2" name="Afbeelding 1">
              <a:extLst>
                <a:ext uri="{FF2B5EF4-FFF2-40B4-BE49-F238E27FC236}">
                  <a16:creationId xmlns:a16="http://schemas.microsoft.com/office/drawing/2014/main" id="{DE60C50A-DD5D-43B0-B8B8-200938C6A762}"/>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2191" b="99218" l="1917" r="48417">
                          <a14:foregroundMark x1="6000" y1="30986" x2="6000" y2="30986"/>
                          <a14:foregroundMark x1="5583" y1="21909" x2="7333" y2="24100"/>
                          <a14:foregroundMark x1="7083" y1="45383" x2="4167" y2="36933"/>
                          <a14:foregroundMark x1="4167" y1="36933" x2="3667" y2="28638"/>
                          <a14:foregroundMark x1="1917" y1="26135" x2="5333" y2="32707"/>
                          <a14:foregroundMark x1="33083" y1="5634" x2="39833" y2="4695"/>
                          <a14:foregroundMark x1="39833" y1="4695" x2="44583" y2="8764"/>
                          <a14:foregroundMark x1="44583" y1="8764" x2="46750" y2="18623"/>
                          <a14:foregroundMark x1="46750" y1="18623" x2="45750" y2="35211"/>
                          <a14:foregroundMark x1="19250" y1="60250" x2="26667" y2="60563"/>
                          <a14:foregroundMark x1="26667" y1="60563" x2="31500" y2="66667"/>
                          <a14:foregroundMark x1="31500" y1="66667" x2="33500" y2="76839"/>
                          <a14:foregroundMark x1="33500" y1="76839" x2="27500" y2="81847"/>
                          <a14:foregroundMark x1="27500" y1="81847" x2="21000" y2="82160"/>
                          <a14:foregroundMark x1="21000" y1="82160" x2="17000" y2="74178"/>
                          <a14:foregroundMark x1="17000" y1="74178" x2="17917" y2="67449"/>
                          <a14:foregroundMark x1="22667" y1="94053" x2="29250" y2="95149"/>
                          <a14:foregroundMark x1="29250" y1="95149" x2="35583" y2="84977"/>
                          <a14:foregroundMark x1="20750" y1="97809" x2="20750" y2="97809"/>
                          <a14:foregroundMark x1="21750" y1="99061" x2="24583" y2="99218"/>
                          <a14:foregroundMark x1="28083" y1="99061" x2="33083" y2="95305"/>
                          <a14:foregroundMark x1="33083" y1="95305" x2="33083" y2="95149"/>
                          <a14:foregroundMark x1="30917" y1="49296" x2="33500" y2="52113"/>
                          <a14:foregroundMark x1="35000" y1="53678" x2="37083" y2="58998"/>
                          <a14:foregroundMark x1="38250" y1="60876" x2="39833" y2="68388"/>
                          <a14:foregroundMark x1="39833" y1="75274" x2="39667" y2="77934"/>
                          <a14:foregroundMark x1="38833" y1="84664" x2="38833" y2="84664"/>
                          <a14:foregroundMark x1="39250" y1="82160" x2="39250" y2="80438"/>
                          <a14:foregroundMark x1="37583" y1="88231" x2="38442" y2="87586"/>
                          <a14:foregroundMark x1="35333" y1="92332" x2="36167" y2="90454"/>
                          <a14:foregroundMark x1="34250" y1="93427" x2="34250" y2="93427"/>
                          <a14:foregroundMark x1="32500" y1="96244" x2="32500" y2="96244"/>
                          <a14:foregroundMark x1="26500" y1="10016" x2="28500" y2="7355"/>
                          <a14:foregroundMark x1="31000" y1="3756" x2="33250" y2="2347"/>
                          <a14:foregroundMark x1="48417" y1="24413" x2="48417" y2="24413"/>
                          <a14:foregroundMark x1="3250" y1="42723" x2="4417" y2="44288"/>
                          <a14:foregroundMark x1="5917" y1="46166" x2="6167" y2="46792"/>
                          <a14:foregroundMark x1="8083" y1="48670" x2="8083" y2="48670"/>
                          <a14:foregroundMark x1="8667" y1="48983" x2="10750" y2="49296"/>
                          <a14:foregroundMark x1="13500" y1="49765" x2="16000" y2="48200"/>
                          <a14:foregroundMark x1="16583" y1="47574" x2="19667" y2="43505"/>
                          <a14:foregroundMark x1="22667" y1="31925" x2="21333" y2="39593"/>
                          <a14:foregroundMark x1="20417" y1="41784" x2="20417" y2="41784"/>
                          <a14:foregroundMark x1="19833" y1="43192" x2="20917" y2="40689"/>
                          <a14:foregroundMark x1="17083" y1="47418" x2="18500" y2="45696"/>
                          <a14:backgroundMark x1="39083" y1="87950" x2="39083" y2="87950"/>
                          <a14:backgroundMark x1="39000" y1="87637" x2="39000" y2="87637"/>
                          <a14:backgroundMark x1="38833" y1="87950" x2="38833" y2="87950"/>
                          <a14:backgroundMark x1="39000" y1="87950" x2="39000" y2="87950"/>
                          <a14:backgroundMark x1="39000" y1="87324" x2="39000" y2="87324"/>
                          <a14:backgroundMark x1="39000" y1="87637" x2="39000" y2="87637"/>
                          <a14:backgroundMark x1="39000" y1="87324" x2="39000" y2="87324"/>
                          <a14:backgroundMark x1="38833" y1="87167" x2="38833" y2="87167"/>
                          <a14:backgroundMark x1="38667" y1="88263" x2="38667" y2="88263"/>
                          <a14:backgroundMark x1="39000" y1="87324" x2="39000" y2="87324"/>
                          <a14:backgroundMark x1="39000" y1="87950" x2="39000" y2="89671"/>
                          <a14:backgroundMark x1="38250" y1="90141" x2="38833" y2="87324"/>
                          <a14:backgroundMark x1="30583" y1="99531" x2="31500" y2="99061"/>
                          <a14:backgroundMark x1="32833" y1="97809" x2="34250" y2="95931"/>
                          <a14:backgroundMark x1="34833" y1="95149" x2="38833" y2="88419"/>
                          <a14:backgroundMark x1="38833" y1="88419" x2="39083" y2="87324"/>
                          <a14:backgroundMark x1="38500" y1="87950" x2="38500" y2="87950"/>
                          <a14:backgroundMark x1="32333" y1="98122" x2="32917" y2="97809"/>
                          <a14:backgroundMark x1="38667" y1="89358" x2="38833" y2="87950"/>
                        </a14:backgroundRemoval>
                      </a14:imgEffect>
                    </a14:imgLayer>
                  </a14:imgProps>
                </a:ext>
              </a:extLst>
            </a:blip>
            <a:srcRect r="50000"/>
            <a:stretch/>
          </p:blipFill>
          <p:spPr>
            <a:xfrm>
              <a:off x="306085" y="1310240"/>
              <a:ext cx="1503664" cy="1601402"/>
            </a:xfrm>
            <a:prstGeom prst="rect">
              <a:avLst/>
            </a:prstGeom>
          </p:spPr>
        </p:pic>
      </p:grpSp>
    </p:spTree>
    <p:extLst>
      <p:ext uri="{BB962C8B-B14F-4D97-AF65-F5344CB8AC3E}">
        <p14:creationId xmlns:p14="http://schemas.microsoft.com/office/powerpoint/2010/main" val="3443804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par>
                                <p:cTn id="8" presetID="1" presetClass="exit" presetSubtype="0" fill="hold" nodeType="withEffect">
                                  <p:stCondLst>
                                    <p:cond delay="0"/>
                                  </p:stCondLst>
                                  <p:childTnLst>
                                    <p:set>
                                      <p:cBhvr>
                                        <p:cTn id="9" dur="1" fill="hold">
                                          <p:stCondLst>
                                            <p:cond delay="0"/>
                                          </p:stCondLst>
                                        </p:cTn>
                                        <p:tgtEl>
                                          <p:spTgt spid="3"/>
                                        </p:tgtEl>
                                        <p:attrNameLst>
                                          <p:attrName>style.visibility</p:attrName>
                                        </p:attrNameLst>
                                      </p:cBhvr>
                                      <p:to>
                                        <p:strVal val="hidden"/>
                                      </p:to>
                                    </p:set>
                                  </p:childTnLst>
                                </p:cTn>
                              </p:par>
                              <p:par>
                                <p:cTn id="10" presetID="1" presetClass="exit" presetSubtype="0" fill="hold" nodeType="withEffect">
                                  <p:stCondLst>
                                    <p:cond delay="0"/>
                                  </p:stCondLst>
                                  <p:childTnLst>
                                    <p:set>
                                      <p:cBhvr>
                                        <p:cTn id="11" dur="1" fill="hold">
                                          <p:stCondLst>
                                            <p:cond delay="0"/>
                                          </p:stCondLst>
                                        </p:cTn>
                                        <p:tgtEl>
                                          <p:spTgt spid="6"/>
                                        </p:tgtEl>
                                        <p:attrNameLst>
                                          <p:attrName>style.visibility</p:attrName>
                                        </p:attrNameLst>
                                      </p:cBhvr>
                                      <p:to>
                                        <p:strVal val="hidden"/>
                                      </p:to>
                                    </p:set>
                                  </p:childTnLst>
                                </p:cTn>
                              </p:par>
                              <p:par>
                                <p:cTn id="12" presetID="1" presetClass="exit" presetSubtype="0" fill="hold" nodeType="withEffect">
                                  <p:stCondLst>
                                    <p:cond delay="0"/>
                                  </p:stCondLst>
                                  <p:childTnLst>
                                    <p:set>
                                      <p:cBhvr>
                                        <p:cTn id="13"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a:solidFill>
                  <a:srgbClr val="473F30"/>
                </a:solidFill>
                <a:latin typeface="+mn-lt"/>
              </a:rPr>
              <a:t>Chrome</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3746985"/>
          </a:xfrm>
        </p:spPr>
        <p:txBody>
          <a:bodyPr>
            <a:normAutofit lnSpcReduction="10000"/>
          </a:bodyPr>
          <a:lstStyle/>
          <a:p>
            <a:r>
              <a:rPr lang="fr-FR" sz="1800" dirty="0">
                <a:solidFill>
                  <a:srgbClr val="473F30"/>
                </a:solidFill>
              </a:rPr>
              <a:t>Le chrome a de nombreuses applications, y compris l’acier inoxydable. </a:t>
            </a:r>
            <a:br>
              <a:rPr lang="fr-FR" sz="1800" dirty="0">
                <a:solidFill>
                  <a:srgbClr val="473F30"/>
                </a:solidFill>
              </a:rPr>
            </a:br>
            <a:br>
              <a:rPr lang="fr-FR" sz="1800" dirty="0">
                <a:solidFill>
                  <a:srgbClr val="473F30"/>
                </a:solidFill>
              </a:rPr>
            </a:br>
            <a:r>
              <a:rPr lang="fr-FR" sz="1800" dirty="0">
                <a:solidFill>
                  <a:srgbClr val="473F30"/>
                </a:solidFill>
              </a:rPr>
              <a:t>Cependant, les stocks de chrome ne sont pas situés en Europe. Quel pourcentage est importé de l’extérieur de l’Europe?</a:t>
            </a:r>
            <a:br>
              <a:rPr lang="fr-FR" sz="1800" dirty="0">
                <a:solidFill>
                  <a:srgbClr val="473F30"/>
                </a:solidFill>
              </a:rPr>
            </a:br>
            <a:r>
              <a:rPr lang="fr-FR" sz="1800" dirty="0">
                <a:solidFill>
                  <a:srgbClr val="473F30"/>
                </a:solidFill>
              </a:rPr>
              <a:t>
 Astuce : Le chrome </a:t>
            </a:r>
            <a:r>
              <a:rPr lang="fr-FR" sz="1800" dirty="0">
                <a:solidFill>
                  <a:srgbClr val="473F30"/>
                </a:solidFill>
                <a:effectLst/>
              </a:rPr>
              <a:t>est également extrait via le recyclage de déchets industriels</a:t>
            </a:r>
            <a:br>
              <a:rPr lang="fr-FR" sz="1800" dirty="0">
                <a:solidFill>
                  <a:srgbClr val="473F30"/>
                </a:solidFill>
              </a:rPr>
            </a:br>
            <a:r>
              <a:rPr lang="fr-FR" sz="1800" dirty="0">
                <a:solidFill>
                  <a:srgbClr val="473F30"/>
                </a:solidFill>
              </a:rPr>
              <a:t>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25 %</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50 %</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75 %</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100 %</a:t>
            </a:r>
          </a:p>
        </p:txBody>
      </p:sp>
    </p:spTree>
    <p:extLst>
      <p:ext uri="{BB962C8B-B14F-4D97-AF65-F5344CB8AC3E}">
        <p14:creationId xmlns:p14="http://schemas.microsoft.com/office/powerpoint/2010/main" val="2422658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a:solidFill>
                  <a:srgbClr val="473F30"/>
                </a:solidFill>
                <a:latin typeface="+mn-lt"/>
              </a:rPr>
              <a:t>Chrome</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3746985"/>
          </a:xfrm>
        </p:spPr>
        <p:txBody>
          <a:bodyPr>
            <a:normAutofit/>
          </a:bodyPr>
          <a:lstStyle/>
          <a:p>
            <a:r>
              <a:rPr lang="fr-FR" sz="1800" dirty="0">
                <a:solidFill>
                  <a:srgbClr val="473F30"/>
                </a:solidFill>
              </a:rPr>
              <a:t>Le chrome a de nombreuses applications, y compris l’acier inoxydable. </a:t>
            </a:r>
            <a:br>
              <a:rPr lang="fr-FR" sz="1800" dirty="0">
                <a:solidFill>
                  <a:srgbClr val="473F30"/>
                </a:solidFill>
              </a:rPr>
            </a:br>
            <a:br>
              <a:rPr lang="fr-FR" sz="1800" dirty="0">
                <a:solidFill>
                  <a:srgbClr val="473F30"/>
                </a:solidFill>
              </a:rPr>
            </a:br>
            <a:r>
              <a:rPr lang="fr-FR" sz="1800" dirty="0">
                <a:solidFill>
                  <a:srgbClr val="473F30"/>
                </a:solidFill>
              </a:rPr>
              <a:t>Cependant, les stocks de chrome ne sont pas situés en Europe. Quel pourcentage est importé de l’extérieur de l’Europe?</a:t>
            </a:r>
            <a:br>
              <a:rPr lang="fr-FR" sz="1800" dirty="0">
                <a:solidFill>
                  <a:srgbClr val="473F30"/>
                </a:solidFill>
              </a:rPr>
            </a:br>
            <a:r>
              <a:rPr lang="fr-FR" sz="1800" dirty="0">
                <a:solidFill>
                  <a:srgbClr val="473F30"/>
                </a:solidFill>
              </a:rPr>
              <a:t>
 Astuce : Le chrome </a:t>
            </a:r>
            <a:r>
              <a:rPr lang="fr-FR" sz="1800" dirty="0">
                <a:solidFill>
                  <a:srgbClr val="473F30"/>
                </a:solidFill>
                <a:effectLst/>
              </a:rPr>
              <a:t>est également extrait via le recyclage de déchets industriels</a:t>
            </a:r>
            <a:br>
              <a:rPr lang="nl-NL" sz="1800" dirty="0">
                <a:solidFill>
                  <a:srgbClr val="473F30"/>
                </a:solidFill>
              </a:rPr>
            </a:b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25 %</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50 %</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endParaRPr kumimoji="0" lang="nl-BE" sz="4000" b="1" i="0" u="none" strike="noStrike" kern="1200" cap="none" spc="0" normalizeH="0" baseline="0" noProof="0">
              <a:ln>
                <a:noFill/>
              </a:ln>
              <a:solidFill>
                <a:prstClr val="white"/>
              </a:solidFill>
              <a:effectLst/>
              <a:uLnTx/>
              <a:uFillTx/>
              <a:latin typeface="Calibri"/>
              <a:ea typeface="+mn-ea"/>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75 %</a:t>
            </a:r>
            <a:endParaRPr kumimoji="0" lang="nl-BE" sz="1600" b="0" i="0" u="none" strike="noStrike" kern="1200" cap="none" spc="0" normalizeH="0" baseline="0" noProof="0" dirty="0">
              <a:ln>
                <a:noFill/>
              </a:ln>
              <a:solidFill>
                <a:prstClr val="white"/>
              </a:solidFill>
              <a:effectLst/>
              <a:uLnTx/>
              <a:uFillTx/>
              <a:latin typeface="Calibri"/>
              <a:ea typeface="+mn-ea"/>
              <a:cs typeface="Calibri"/>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dirty="0">
                <a:ln>
                  <a:noFill/>
                </a:ln>
                <a:solidFill>
                  <a:prstClr val="white"/>
                </a:solidFill>
                <a:effectLst/>
                <a:uLnTx/>
                <a:uFillTx/>
                <a:latin typeface="Calibri"/>
                <a:ea typeface="+mn-ea"/>
                <a:cs typeface="+mn-cs"/>
              </a:rPr>
              <a:t>100 %</a:t>
            </a:r>
          </a:p>
        </p:txBody>
      </p:sp>
    </p:spTree>
    <p:extLst>
      <p:ext uri="{BB962C8B-B14F-4D97-AF65-F5344CB8AC3E}">
        <p14:creationId xmlns:p14="http://schemas.microsoft.com/office/powerpoint/2010/main" val="3211350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par>
                                <p:cTn id="8" presetID="1" presetClass="exit"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hidden"/>
                                      </p:to>
                                    </p:set>
                                  </p:childTnLst>
                                </p:cTn>
                              </p:par>
                              <p:par>
                                <p:cTn id="10" presetID="1" presetClass="exit"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a:solidFill>
                  <a:srgbClr val="473F30"/>
                </a:solidFill>
                <a:latin typeface="+mn-lt"/>
              </a:rPr>
              <a:t>Or</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fr-FR" sz="1800" dirty="0">
                <a:solidFill>
                  <a:srgbClr val="473F30"/>
                </a:solidFill>
              </a:rPr>
              <a:t>Vous allez demander à votre amoureux.se de vous épouser. Pour la bague, vous avez besoin de 2 grammes d’or. Où pouvez-vous le trouver?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fr-FR" sz="1600" dirty="0">
                <a:solidFill>
                  <a:prstClr val="white"/>
                </a:solidFill>
              </a:rPr>
              <a:t>1 000 kg de minerai d’or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fr-FR" sz="1600" dirty="0">
                <a:solidFill>
                  <a:prstClr val="white"/>
                </a:solidFill>
              </a:rPr>
              <a:t>1 000 kg de téléphones portables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fr-FR" sz="1600" dirty="0">
                <a:solidFill>
                  <a:prstClr val="white"/>
                </a:solidFill>
              </a:rPr>
              <a:t>10 kg de minerai d’or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a:defRPr/>
            </a:pPr>
            <a:r>
              <a:rPr lang="fr-FR" sz="1600" dirty="0">
                <a:solidFill>
                  <a:schemeClr val="bg1"/>
                </a:solidFill>
              </a:rPr>
              <a:t>10 kg de téléphones portables</a:t>
            </a:r>
            <a:r>
              <a:rPr lang="fr-FR" sz="1600" dirty="0"/>
              <a:t>
</a:t>
            </a:r>
            <a:endParaRPr kumimoji="0" lang="nl-BE" sz="16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18344927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a:solidFill>
                  <a:srgbClr val="473F30"/>
                </a:solidFill>
                <a:latin typeface="+mn-lt"/>
              </a:rPr>
              <a:t>Or</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fr-FR" sz="1800" dirty="0">
                <a:solidFill>
                  <a:srgbClr val="473F30"/>
                </a:solidFill>
              </a:rPr>
              <a:t>Vous allez demander à votre amoureux.se de vous épouser. Pour la bague, vous avez besoin de 2 grammes d’or. Où pouvez-vous le trouver?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fr-FR" sz="1600" dirty="0">
                <a:solidFill>
                  <a:prstClr val="white"/>
                </a:solidFill>
              </a:rPr>
              <a:t>1 000 kg de minerai d’or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fr-FR" sz="1600" dirty="0">
                <a:solidFill>
                  <a:prstClr val="white"/>
                </a:solidFill>
              </a:rPr>
              <a:t>1 000 kg de téléphones portables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fr-FR" sz="1600" dirty="0">
                <a:solidFill>
                  <a:prstClr val="white"/>
                </a:solidFill>
              </a:rPr>
              <a:t>10 kg de minerai d’or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a:defRPr/>
            </a:pPr>
            <a:r>
              <a:rPr lang="fr-FR" sz="1600" dirty="0">
                <a:solidFill>
                  <a:schemeClr val="bg1"/>
                </a:solidFill>
              </a:rPr>
              <a:t>10 kg de téléphones portables</a:t>
            </a:r>
            <a:endParaRPr lang="fr-FR" sz="1600" b="0" i="0" u="none" strike="noStrike" kern="1200" cap="none" spc="0" normalizeH="0" baseline="0" noProof="0" dirty="0">
              <a:ln>
                <a:noFill/>
              </a:ln>
              <a:solidFill>
                <a:schemeClr val="bg1"/>
              </a:solidFill>
              <a:effectLst/>
              <a:uLnTx/>
              <a:uFillTx/>
              <a:latin typeface="Calibri"/>
              <a:cs typeface="Calibri"/>
            </a:endParaRPr>
          </a:p>
        </p:txBody>
      </p:sp>
    </p:spTree>
    <p:extLst>
      <p:ext uri="{BB962C8B-B14F-4D97-AF65-F5344CB8AC3E}">
        <p14:creationId xmlns:p14="http://schemas.microsoft.com/office/powerpoint/2010/main" val="3196679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1"/>
                                        </p:tgtEl>
                                      </p:cBhvr>
                                    </p:animEffect>
                                    <p:animScale>
                                      <p:cBhvr>
                                        <p:cTn id="7" dur="250" autoRev="1" fill="hold"/>
                                        <p:tgtEl>
                                          <p:spTgt spid="11"/>
                                        </p:tgtEl>
                                      </p:cBhvr>
                                      <p:by x="105000" y="105000"/>
                                    </p:animScale>
                                  </p:childTnLst>
                                </p:cTn>
                              </p:par>
                              <p:par>
                                <p:cTn id="8" presetID="1" presetClass="exit"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hidden"/>
                                      </p:to>
                                    </p:set>
                                  </p:childTnLst>
                                </p:cTn>
                              </p:par>
                              <p:par>
                                <p:cTn id="10" presetID="1" presetClass="exit"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err="1">
                <a:solidFill>
                  <a:srgbClr val="473F30"/>
                </a:solidFill>
                <a:latin typeface="+mn-lt"/>
              </a:rPr>
              <a:t>Platine</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fr-FR" sz="1800" dirty="0">
                <a:solidFill>
                  <a:srgbClr val="473F30"/>
                </a:solidFill>
              </a:rPr>
              <a:t>Où trouve-ton principalement le platine? </a:t>
            </a:r>
            <a:br>
              <a:rPr lang="fr-FR" sz="1800" dirty="0">
                <a:solidFill>
                  <a:srgbClr val="473F30"/>
                </a:solidFill>
              </a:rPr>
            </a:br>
            <a:r>
              <a:rPr lang="fr-FR" sz="1800" dirty="0">
                <a:solidFill>
                  <a:srgbClr val="473F30"/>
                </a:solidFill>
              </a:rPr>
              <a:t>(75% du platine mondial provient d’ici.)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err="1">
                <a:solidFill>
                  <a:prstClr val="white"/>
                </a:solidFill>
              </a:rPr>
              <a:t>Afrique</a:t>
            </a:r>
            <a:r>
              <a:rPr lang="nl-BE" sz="1600" dirty="0">
                <a:solidFill>
                  <a:prstClr val="white"/>
                </a:solidFill>
              </a:rPr>
              <a:t> du </a:t>
            </a:r>
            <a:r>
              <a:rPr lang="nl-BE" sz="1600" dirty="0" err="1">
                <a:solidFill>
                  <a:prstClr val="white"/>
                </a:solidFill>
              </a:rPr>
              <a:t>Sud</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nl-BE" sz="1600" dirty="0" err="1">
                <a:solidFill>
                  <a:prstClr val="white"/>
                </a:solidFill>
              </a:rPr>
              <a:t>Chine</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nl-BE" sz="1600" dirty="0">
                <a:solidFill>
                  <a:prstClr val="white"/>
                </a:solidFill>
              </a:rPr>
              <a:t>Recyclage des </a:t>
            </a:r>
            <a:r>
              <a:rPr lang="nl-BE" sz="1600" dirty="0" err="1">
                <a:solidFill>
                  <a:prstClr val="white"/>
                </a:solidFill>
              </a:rPr>
              <a:t>bijoux</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nl-BE" sz="1600" dirty="0">
                <a:solidFill>
                  <a:prstClr val="white"/>
                </a:solidFill>
              </a:rPr>
              <a:t>Recyclage des </a:t>
            </a:r>
            <a:r>
              <a:rPr lang="nl-BE" sz="1600" dirty="0" err="1">
                <a:solidFill>
                  <a:prstClr val="white"/>
                </a:solidFill>
              </a:rPr>
              <a:t>voitures</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463725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err="1">
                <a:solidFill>
                  <a:srgbClr val="473F30"/>
                </a:solidFill>
                <a:latin typeface="+mn-lt"/>
              </a:rPr>
              <a:t>Platine</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fr-FR" sz="1800" dirty="0">
                <a:solidFill>
                  <a:srgbClr val="473F30"/>
                </a:solidFill>
              </a:rPr>
              <a:t>Où trouve-ton principalement le platine? </a:t>
            </a:r>
            <a:br>
              <a:rPr lang="fr-FR" sz="1800" dirty="0">
                <a:solidFill>
                  <a:srgbClr val="473F30"/>
                </a:solidFill>
              </a:rPr>
            </a:br>
            <a:r>
              <a:rPr lang="fr-FR" sz="1800" dirty="0">
                <a:solidFill>
                  <a:srgbClr val="473F30"/>
                </a:solidFill>
              </a:rPr>
              <a:t>(75% du platine mondial provient d’ici.)</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err="1">
                <a:solidFill>
                  <a:prstClr val="white"/>
                </a:solidFill>
              </a:rPr>
              <a:t>Afrique</a:t>
            </a:r>
            <a:r>
              <a:rPr lang="nl-BE" sz="1600" dirty="0">
                <a:solidFill>
                  <a:prstClr val="white"/>
                </a:solidFill>
              </a:rPr>
              <a:t> du </a:t>
            </a:r>
            <a:r>
              <a:rPr lang="nl-BE" sz="1600" dirty="0" err="1">
                <a:solidFill>
                  <a:prstClr val="white"/>
                </a:solidFill>
              </a:rPr>
              <a:t>Sud</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nl-BE" sz="1600" dirty="0" err="1">
                <a:solidFill>
                  <a:prstClr val="white"/>
                </a:solidFill>
              </a:rPr>
              <a:t>Chine</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nl-BE" sz="1600" dirty="0">
                <a:solidFill>
                  <a:prstClr val="white"/>
                </a:solidFill>
              </a:rPr>
              <a:t>Recyclage des </a:t>
            </a:r>
            <a:r>
              <a:rPr lang="nl-BE" sz="1600" dirty="0" err="1">
                <a:solidFill>
                  <a:prstClr val="white"/>
                </a:solidFill>
              </a:rPr>
              <a:t>bijoux</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a:defRPr/>
            </a:pPr>
            <a:r>
              <a:rPr kumimoji="0" lang="nl-BE" sz="1600" b="0" i="0" u="none" strike="noStrike" kern="1200" cap="none" spc="0" normalizeH="0" baseline="0" noProof="0" dirty="0">
                <a:ln>
                  <a:noFill/>
                </a:ln>
                <a:solidFill>
                  <a:schemeClr val="bg1"/>
                </a:solidFill>
                <a:effectLst/>
                <a:uLnTx/>
                <a:uFillTx/>
                <a:ea typeface="+mn-lt"/>
                <a:cs typeface="+mn-lt"/>
              </a:rPr>
              <a:t>Recyclage </a:t>
            </a:r>
            <a:r>
              <a:rPr lang="nl-BE" sz="1600" dirty="0">
                <a:solidFill>
                  <a:schemeClr val="bg1"/>
                </a:solidFill>
                <a:ea typeface="+mn-lt"/>
                <a:cs typeface="+mn-lt"/>
              </a:rPr>
              <a:t>des </a:t>
            </a:r>
            <a:r>
              <a:rPr lang="nl-BE" sz="1600" dirty="0" err="1">
                <a:solidFill>
                  <a:schemeClr val="bg1"/>
                </a:solidFill>
                <a:ea typeface="+mn-lt"/>
                <a:cs typeface="+mn-lt"/>
              </a:rPr>
              <a:t>voitures</a:t>
            </a:r>
            <a:endParaRPr lang="nl-BE" dirty="0" err="1">
              <a:solidFill>
                <a:schemeClr val="bg1"/>
              </a:solidFill>
              <a:ea typeface="+mn-ea"/>
              <a:cs typeface="+mn-cs"/>
            </a:endParaRPr>
          </a:p>
        </p:txBody>
      </p:sp>
    </p:spTree>
    <p:extLst>
      <p:ext uri="{BB962C8B-B14F-4D97-AF65-F5344CB8AC3E}">
        <p14:creationId xmlns:p14="http://schemas.microsoft.com/office/powerpoint/2010/main" val="2326287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par>
                                <p:cTn id="8" presetID="1" presetClass="exit"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hidden"/>
                                      </p:to>
                                    </p:set>
                                  </p:childTnLst>
                                </p:cTn>
                              </p:par>
                              <p:par>
                                <p:cTn id="10" presetID="1" presetClass="exit"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895CE"/>
        </a:solidFill>
        <a:effectLst/>
      </p:bgPr>
    </p:bg>
    <p:spTree>
      <p:nvGrpSpPr>
        <p:cNvPr id="1" name=""/>
        <p:cNvGrpSpPr/>
        <p:nvPr/>
      </p:nvGrpSpPr>
      <p:grpSpPr>
        <a:xfrm>
          <a:off x="0" y="0"/>
          <a:ext cx="0" cy="0"/>
          <a:chOff x="0" y="0"/>
          <a:chExt cx="0" cy="0"/>
        </a:xfrm>
      </p:grpSpPr>
      <p:pic>
        <p:nvPicPr>
          <p:cNvPr id="9" name="Image 8"/>
          <p:cNvPicPr>
            <a:picLocks noChangeAspect="1"/>
          </p:cNvPicPr>
          <p:nvPr/>
        </p:nvPicPr>
        <p:blipFill>
          <a:blip r:embed="rId2"/>
          <a:stretch>
            <a:fillRect/>
          </a:stretch>
        </p:blipFill>
        <p:spPr>
          <a:xfrm>
            <a:off x="7965948" y="5659743"/>
            <a:ext cx="1007177" cy="1036800"/>
          </a:xfrm>
          <a:prstGeom prst="rect">
            <a:avLst/>
          </a:prstGeom>
        </p:spPr>
      </p:pic>
      <p:sp>
        <p:nvSpPr>
          <p:cNvPr id="10"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cxnSp>
        <p:nvCxnSpPr>
          <p:cNvPr id="11" name="Connecteur droit 10"/>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2" name="Connecteur droit 11"/>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706582" y="1704109"/>
            <a:ext cx="7762954" cy="3416320"/>
          </a:xfrm>
          <a:prstGeom prst="rect">
            <a:avLst/>
          </a:prstGeom>
          <a:noFill/>
        </p:spPr>
        <p:txBody>
          <a:bodyPr wrap="square" rtlCol="0">
            <a:spAutoFit/>
          </a:bodyPr>
          <a:lstStyle/>
          <a:p>
            <a:pPr lvl="0">
              <a:defRPr/>
            </a:pPr>
            <a:r>
              <a:rPr lang="fr-FR" sz="7200" dirty="0">
                <a:solidFill>
                  <a:prstClr val="white"/>
                </a:solidFill>
              </a:rPr>
              <a:t>Round 1 : Vrai ou faux ?
</a:t>
            </a:r>
            <a:endParaRPr kumimoji="0" lang="nl-BE" sz="72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016000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EFF793FC-98E5-404C-8A80-72BF8612BA19}"/>
              </a:ext>
            </a:extLst>
          </p:cNvPr>
          <p:cNvPicPr>
            <a:picLocks noGrp="1" noChangeAspect="1"/>
          </p:cNvPicPr>
          <p:nvPr>
            <p:ph idx="1"/>
          </p:nvPr>
        </p:nvPicPr>
        <p:blipFill rotWithShape="1">
          <a:blip r:embed="rId3"/>
          <a:srcRect l="17485" t="24693" r="19064" b="12452"/>
          <a:stretch/>
        </p:blipFill>
        <p:spPr>
          <a:xfrm>
            <a:off x="-1" y="882650"/>
            <a:ext cx="9139577" cy="5092700"/>
          </a:xfrm>
          <a:prstGeom prst="rect">
            <a:avLst/>
          </a:prstGeom>
        </p:spPr>
      </p:pic>
      <p:sp>
        <p:nvSpPr>
          <p:cNvPr id="2" name="Tekstvak 1">
            <a:extLst>
              <a:ext uri="{FF2B5EF4-FFF2-40B4-BE49-F238E27FC236}">
                <a16:creationId xmlns:a16="http://schemas.microsoft.com/office/drawing/2014/main" id="{098B3B45-014F-8A79-CCA3-419157C02301}"/>
              </a:ext>
            </a:extLst>
          </p:cNvPr>
          <p:cNvSpPr txBox="1"/>
          <p:nvPr/>
        </p:nvSpPr>
        <p:spPr>
          <a:xfrm>
            <a:off x="3303270" y="882650"/>
            <a:ext cx="3920490" cy="553998"/>
          </a:xfrm>
          <a:prstGeom prst="rect">
            <a:avLst/>
          </a:prstGeom>
          <a:solidFill>
            <a:srgbClr val="0098A8"/>
          </a:solidFill>
        </p:spPr>
        <p:txBody>
          <a:bodyPr wrap="square" rtlCol="0">
            <a:spAutoFit/>
          </a:bodyPr>
          <a:lstStyle/>
          <a:p>
            <a:r>
              <a:rPr lang="nl-BE" sz="2900" b="1" dirty="0">
                <a:solidFill>
                  <a:srgbClr val="FBFDFC"/>
                </a:solidFill>
                <a:latin typeface="Abadi" panose="020B0604020202020204" pitchFamily="34" charset="0"/>
              </a:rPr>
              <a:t>EXTRACTION</a:t>
            </a:r>
          </a:p>
        </p:txBody>
      </p:sp>
      <p:sp>
        <p:nvSpPr>
          <p:cNvPr id="5" name="Tekstvak 4">
            <a:extLst>
              <a:ext uri="{FF2B5EF4-FFF2-40B4-BE49-F238E27FC236}">
                <a16:creationId xmlns:a16="http://schemas.microsoft.com/office/drawing/2014/main" id="{33E56549-465B-0DF2-91C8-3D314D50F58C}"/>
              </a:ext>
            </a:extLst>
          </p:cNvPr>
          <p:cNvSpPr txBox="1"/>
          <p:nvPr/>
        </p:nvSpPr>
        <p:spPr>
          <a:xfrm>
            <a:off x="735330" y="1589048"/>
            <a:ext cx="3920490" cy="830997"/>
          </a:xfrm>
          <a:prstGeom prst="rect">
            <a:avLst/>
          </a:prstGeom>
          <a:solidFill>
            <a:srgbClr val="0098A8"/>
          </a:solidFill>
        </p:spPr>
        <p:txBody>
          <a:bodyPr wrap="square" rtlCol="0">
            <a:spAutoFit/>
          </a:bodyPr>
          <a:lstStyle/>
          <a:p>
            <a:r>
              <a:rPr lang="fr-FR" sz="2400" b="1" dirty="0">
                <a:solidFill>
                  <a:srgbClr val="FBFDFC"/>
                </a:solidFill>
                <a:latin typeface="Abadi" panose="020B0604020202020204" pitchFamily="34" charset="0"/>
              </a:rPr>
              <a:t>1 TONNE DE TÉLÉPHONES PORTABLES</a:t>
            </a:r>
            <a:endParaRPr lang="nl-BE" sz="2400" b="1" dirty="0">
              <a:solidFill>
                <a:srgbClr val="FBFDFC"/>
              </a:solidFill>
              <a:latin typeface="Abadi" panose="020B0604020202020204" pitchFamily="34" charset="0"/>
            </a:endParaRPr>
          </a:p>
        </p:txBody>
      </p:sp>
      <p:sp>
        <p:nvSpPr>
          <p:cNvPr id="6" name="Tekstvak 5">
            <a:extLst>
              <a:ext uri="{FF2B5EF4-FFF2-40B4-BE49-F238E27FC236}">
                <a16:creationId xmlns:a16="http://schemas.microsoft.com/office/drawing/2014/main" id="{3F9F5AB0-8575-52C8-B79D-F1C7F04EF45D}"/>
              </a:ext>
            </a:extLst>
          </p:cNvPr>
          <p:cNvSpPr txBox="1"/>
          <p:nvPr/>
        </p:nvSpPr>
        <p:spPr>
          <a:xfrm>
            <a:off x="4724400" y="1605012"/>
            <a:ext cx="3920490" cy="461665"/>
          </a:xfrm>
          <a:prstGeom prst="rect">
            <a:avLst/>
          </a:prstGeom>
          <a:solidFill>
            <a:srgbClr val="0098A8"/>
          </a:solidFill>
        </p:spPr>
        <p:txBody>
          <a:bodyPr wrap="square" rtlCol="0">
            <a:spAutoFit/>
          </a:bodyPr>
          <a:lstStyle/>
          <a:p>
            <a:r>
              <a:rPr lang="fr-FR" sz="2400" b="1" dirty="0">
                <a:solidFill>
                  <a:srgbClr val="FBFDFC"/>
                </a:solidFill>
                <a:latin typeface="Abadi" panose="020B0604020202020204" pitchFamily="34" charset="0"/>
              </a:rPr>
              <a:t>1 TONNE DE MINERAI</a:t>
            </a:r>
            <a:endParaRPr lang="nl-BE" sz="2400" b="1" dirty="0">
              <a:solidFill>
                <a:srgbClr val="FBFDFC"/>
              </a:solidFill>
              <a:latin typeface="Abadi" panose="020B0604020202020204" pitchFamily="34" charset="0"/>
            </a:endParaRPr>
          </a:p>
        </p:txBody>
      </p:sp>
      <p:sp>
        <p:nvSpPr>
          <p:cNvPr id="7" name="Tekstvak 6">
            <a:extLst>
              <a:ext uri="{FF2B5EF4-FFF2-40B4-BE49-F238E27FC236}">
                <a16:creationId xmlns:a16="http://schemas.microsoft.com/office/drawing/2014/main" id="{DE0869FA-2D66-1A6D-7FB2-E5688CD4644D}"/>
              </a:ext>
            </a:extLst>
          </p:cNvPr>
          <p:cNvSpPr txBox="1"/>
          <p:nvPr/>
        </p:nvSpPr>
        <p:spPr>
          <a:xfrm>
            <a:off x="3768090" y="2455992"/>
            <a:ext cx="979170" cy="369332"/>
          </a:xfrm>
          <a:prstGeom prst="rect">
            <a:avLst/>
          </a:prstGeom>
          <a:solidFill>
            <a:srgbClr val="0098A8"/>
          </a:solidFill>
        </p:spPr>
        <p:txBody>
          <a:bodyPr wrap="square" rtlCol="0">
            <a:spAutoFit/>
          </a:bodyPr>
          <a:lstStyle/>
          <a:p>
            <a:r>
              <a:rPr lang="fr-FR" b="1" dirty="0">
                <a:solidFill>
                  <a:srgbClr val="FBFDFC"/>
                </a:solidFill>
                <a:latin typeface="Abadi" panose="020B0604020202020204" pitchFamily="34" charset="0"/>
              </a:rPr>
              <a:t>CUIVRE</a:t>
            </a:r>
            <a:endParaRPr lang="nl-BE" b="1" dirty="0">
              <a:solidFill>
                <a:srgbClr val="FBFDFC"/>
              </a:solidFill>
              <a:latin typeface="Abadi" panose="020B0604020202020204" pitchFamily="34" charset="0"/>
            </a:endParaRPr>
          </a:p>
        </p:txBody>
      </p:sp>
      <p:sp>
        <p:nvSpPr>
          <p:cNvPr id="8" name="Tekstvak 7">
            <a:extLst>
              <a:ext uri="{FF2B5EF4-FFF2-40B4-BE49-F238E27FC236}">
                <a16:creationId xmlns:a16="http://schemas.microsoft.com/office/drawing/2014/main" id="{BC6F85AB-38AB-E451-C1A9-62ACA2513732}"/>
              </a:ext>
            </a:extLst>
          </p:cNvPr>
          <p:cNvSpPr txBox="1"/>
          <p:nvPr/>
        </p:nvSpPr>
        <p:spPr>
          <a:xfrm>
            <a:off x="3768090" y="3254853"/>
            <a:ext cx="979170" cy="369332"/>
          </a:xfrm>
          <a:prstGeom prst="rect">
            <a:avLst/>
          </a:prstGeom>
          <a:solidFill>
            <a:srgbClr val="0098A8"/>
          </a:solidFill>
        </p:spPr>
        <p:txBody>
          <a:bodyPr wrap="square" rtlCol="0">
            <a:spAutoFit/>
          </a:bodyPr>
          <a:lstStyle/>
          <a:p>
            <a:r>
              <a:rPr lang="fr-FR" b="1" dirty="0">
                <a:solidFill>
                  <a:srgbClr val="FBFDFC"/>
                </a:solidFill>
                <a:latin typeface="Abadi" panose="020B0604020202020204" pitchFamily="34" charset="0"/>
              </a:rPr>
              <a:t>ARGENT</a:t>
            </a:r>
            <a:endParaRPr lang="nl-BE" b="1" dirty="0">
              <a:solidFill>
                <a:srgbClr val="FBFDFC"/>
              </a:solidFill>
              <a:latin typeface="Abadi" panose="020B0604020202020204" pitchFamily="34" charset="0"/>
            </a:endParaRPr>
          </a:p>
        </p:txBody>
      </p:sp>
      <p:sp>
        <p:nvSpPr>
          <p:cNvPr id="9" name="Tekstvak 8">
            <a:extLst>
              <a:ext uri="{FF2B5EF4-FFF2-40B4-BE49-F238E27FC236}">
                <a16:creationId xmlns:a16="http://schemas.microsoft.com/office/drawing/2014/main" id="{3D3D9DED-9A1E-B24B-5CA6-EC09BBC512E4}"/>
              </a:ext>
            </a:extLst>
          </p:cNvPr>
          <p:cNvSpPr txBox="1"/>
          <p:nvPr/>
        </p:nvSpPr>
        <p:spPr>
          <a:xfrm>
            <a:off x="3768090" y="4189715"/>
            <a:ext cx="979170" cy="369332"/>
          </a:xfrm>
          <a:prstGeom prst="rect">
            <a:avLst/>
          </a:prstGeom>
          <a:solidFill>
            <a:srgbClr val="0098A8"/>
          </a:solidFill>
        </p:spPr>
        <p:txBody>
          <a:bodyPr wrap="square" rtlCol="0">
            <a:spAutoFit/>
          </a:bodyPr>
          <a:lstStyle/>
          <a:p>
            <a:pPr algn="ctr"/>
            <a:r>
              <a:rPr lang="fr-FR" b="1" dirty="0">
                <a:solidFill>
                  <a:srgbClr val="FBFDFC"/>
                </a:solidFill>
                <a:latin typeface="Abadi" panose="020B0604020202020204" pitchFamily="34" charset="0"/>
              </a:rPr>
              <a:t>OR</a:t>
            </a:r>
            <a:endParaRPr lang="nl-BE" b="1" dirty="0">
              <a:solidFill>
                <a:srgbClr val="FBFDFC"/>
              </a:solidFill>
              <a:latin typeface="Abadi" panose="020B0604020202020204" pitchFamily="34" charset="0"/>
            </a:endParaRPr>
          </a:p>
        </p:txBody>
      </p:sp>
    </p:spTree>
    <p:extLst>
      <p:ext uri="{BB962C8B-B14F-4D97-AF65-F5344CB8AC3E}">
        <p14:creationId xmlns:p14="http://schemas.microsoft.com/office/powerpoint/2010/main" val="35317506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2A1946-7448-40A9-A3DE-4FE863027795}"/>
              </a:ext>
            </a:extLst>
          </p:cNvPr>
          <p:cNvSpPr>
            <a:spLocks noGrp="1"/>
          </p:cNvSpPr>
          <p:nvPr>
            <p:ph type="title"/>
          </p:nvPr>
        </p:nvSpPr>
        <p:spPr/>
        <p:txBody>
          <a:bodyPr/>
          <a:lstStyle/>
          <a:p>
            <a:endParaRPr lang="nl-BE"/>
          </a:p>
        </p:txBody>
      </p:sp>
      <p:pic>
        <p:nvPicPr>
          <p:cNvPr id="4" name="Tijdelijke aanduiding voor inhoud 3">
            <a:extLst>
              <a:ext uri="{FF2B5EF4-FFF2-40B4-BE49-F238E27FC236}">
                <a16:creationId xmlns:a16="http://schemas.microsoft.com/office/drawing/2014/main" id="{720C1059-EA95-4FC7-9A57-C2024473D727}"/>
              </a:ext>
            </a:extLst>
          </p:cNvPr>
          <p:cNvPicPr>
            <a:picLocks noGrp="1" noChangeAspect="1"/>
          </p:cNvPicPr>
          <p:nvPr>
            <p:ph idx="1"/>
          </p:nvPr>
        </p:nvPicPr>
        <p:blipFill>
          <a:blip r:embed="rId3"/>
          <a:stretch>
            <a:fillRect/>
          </a:stretch>
        </p:blipFill>
        <p:spPr>
          <a:xfrm>
            <a:off x="457200" y="1643062"/>
            <a:ext cx="8264032" cy="4625391"/>
          </a:xfrm>
          <a:prstGeom prst="rect">
            <a:avLst/>
          </a:prstGeom>
        </p:spPr>
      </p:pic>
    </p:spTree>
    <p:extLst>
      <p:ext uri="{BB962C8B-B14F-4D97-AF65-F5344CB8AC3E}">
        <p14:creationId xmlns:p14="http://schemas.microsoft.com/office/powerpoint/2010/main" val="5958005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err="1">
                <a:solidFill>
                  <a:srgbClr val="473F30"/>
                </a:solidFill>
                <a:latin typeface="+mn-lt"/>
              </a:rPr>
              <a:t>Cobalt</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fr-FR" sz="1800" dirty="0">
                <a:solidFill>
                  <a:srgbClr val="473F30"/>
                </a:solidFill>
              </a:rPr>
              <a:t>Quelle est la couleur typique du cobalt?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err="1">
                <a:solidFill>
                  <a:prstClr val="white"/>
                </a:solidFill>
              </a:rPr>
              <a:t>Vert</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nl-BE" sz="1600" dirty="0">
                <a:solidFill>
                  <a:prstClr val="white"/>
                </a:solidFill>
              </a:rPr>
              <a:t>Bleu</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nl-BE" sz="1600" dirty="0">
                <a:solidFill>
                  <a:prstClr val="white"/>
                </a:solidFill>
              </a:rPr>
              <a:t>Rouge</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nl-BE" sz="1600" dirty="0" err="1">
                <a:solidFill>
                  <a:prstClr val="white"/>
                </a:solidFill>
              </a:rPr>
              <a:t>Jaune</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1033387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err="1">
                <a:solidFill>
                  <a:srgbClr val="473F30"/>
                </a:solidFill>
                <a:latin typeface="+mn-lt"/>
              </a:rPr>
              <a:t>Cobalt</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fr-FR" sz="1800" dirty="0">
                <a:solidFill>
                  <a:srgbClr val="473F30"/>
                </a:solidFill>
              </a:rPr>
              <a:t>Quelle est la couleur typique du cobalt?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err="1">
                <a:solidFill>
                  <a:prstClr val="white"/>
                </a:solidFill>
              </a:rPr>
              <a:t>Vert</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nl-BE" sz="1600" dirty="0">
                <a:solidFill>
                  <a:prstClr val="white"/>
                </a:solidFill>
              </a:rPr>
              <a:t>Bleu</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nl-BE" sz="1600" dirty="0">
                <a:solidFill>
                  <a:prstClr val="white"/>
                </a:solidFill>
              </a:rPr>
              <a:t>Rouge</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nl-BE" sz="1600" dirty="0" err="1">
                <a:solidFill>
                  <a:prstClr val="white"/>
                </a:solidFill>
              </a:rPr>
              <a:t>Jaune</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617376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par>
                                <p:cTn id="8" presetID="1" presetClass="exit"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hidden"/>
                                      </p:to>
                                    </p:set>
                                  </p:childTnLst>
                                </p:cTn>
                              </p:par>
                              <p:par>
                                <p:cTn id="10" presetID="1" presetClass="exit"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8B322C-59D2-4D51-BAE5-176F53A392D5}"/>
              </a:ext>
            </a:extLst>
          </p:cNvPr>
          <p:cNvSpPr>
            <a:spLocks noGrp="1"/>
          </p:cNvSpPr>
          <p:nvPr>
            <p:ph type="title"/>
          </p:nvPr>
        </p:nvSpPr>
        <p:spPr/>
        <p:txBody>
          <a:bodyPr/>
          <a:lstStyle/>
          <a:p>
            <a:endParaRPr lang="nl-BE"/>
          </a:p>
        </p:txBody>
      </p:sp>
      <p:pic>
        <p:nvPicPr>
          <p:cNvPr id="4" name="Tijdelijke aanduiding voor inhoud 3">
            <a:extLst>
              <a:ext uri="{FF2B5EF4-FFF2-40B4-BE49-F238E27FC236}">
                <a16:creationId xmlns:a16="http://schemas.microsoft.com/office/drawing/2014/main" id="{E295C377-DCF0-4F6D-983F-EBB84A75D7A6}"/>
              </a:ext>
            </a:extLst>
          </p:cNvPr>
          <p:cNvPicPr>
            <a:picLocks noGrp="1" noChangeAspect="1"/>
          </p:cNvPicPr>
          <p:nvPr>
            <p:ph idx="1"/>
          </p:nvPr>
        </p:nvPicPr>
        <p:blipFill>
          <a:blip r:embed="rId2"/>
          <a:stretch>
            <a:fillRect/>
          </a:stretch>
        </p:blipFill>
        <p:spPr>
          <a:xfrm>
            <a:off x="838377" y="1570038"/>
            <a:ext cx="3643490" cy="2424577"/>
          </a:xfrm>
          <a:prstGeom prst="rect">
            <a:avLst/>
          </a:prstGeom>
        </p:spPr>
      </p:pic>
      <p:pic>
        <p:nvPicPr>
          <p:cNvPr id="5" name="Afbeelding 4">
            <a:extLst>
              <a:ext uri="{FF2B5EF4-FFF2-40B4-BE49-F238E27FC236}">
                <a16:creationId xmlns:a16="http://schemas.microsoft.com/office/drawing/2014/main" id="{D9484C00-3683-4B01-AB87-1205D92D2DFE}"/>
              </a:ext>
            </a:extLst>
          </p:cNvPr>
          <p:cNvPicPr>
            <a:picLocks noChangeAspect="1"/>
          </p:cNvPicPr>
          <p:nvPr/>
        </p:nvPicPr>
        <p:blipFill>
          <a:blip r:embed="rId3"/>
          <a:stretch>
            <a:fillRect/>
          </a:stretch>
        </p:blipFill>
        <p:spPr>
          <a:xfrm>
            <a:off x="4662135" y="1570038"/>
            <a:ext cx="3673040" cy="2031118"/>
          </a:xfrm>
          <a:prstGeom prst="rect">
            <a:avLst/>
          </a:prstGeom>
        </p:spPr>
      </p:pic>
      <p:pic>
        <p:nvPicPr>
          <p:cNvPr id="6" name="Afbeelding 5">
            <a:extLst>
              <a:ext uri="{FF2B5EF4-FFF2-40B4-BE49-F238E27FC236}">
                <a16:creationId xmlns:a16="http://schemas.microsoft.com/office/drawing/2014/main" id="{2DE2F9CA-0F0A-41BA-8302-5818530EC9C7}"/>
              </a:ext>
            </a:extLst>
          </p:cNvPr>
          <p:cNvPicPr>
            <a:picLocks noChangeAspect="1"/>
          </p:cNvPicPr>
          <p:nvPr/>
        </p:nvPicPr>
        <p:blipFill>
          <a:blip r:embed="rId4"/>
          <a:stretch>
            <a:fillRect/>
          </a:stretch>
        </p:blipFill>
        <p:spPr>
          <a:xfrm>
            <a:off x="1357488" y="4117828"/>
            <a:ext cx="3124379" cy="2340268"/>
          </a:xfrm>
          <a:prstGeom prst="rect">
            <a:avLst/>
          </a:prstGeom>
        </p:spPr>
      </p:pic>
      <p:pic>
        <p:nvPicPr>
          <p:cNvPr id="7" name="Afbeelding 6">
            <a:extLst>
              <a:ext uri="{FF2B5EF4-FFF2-40B4-BE49-F238E27FC236}">
                <a16:creationId xmlns:a16="http://schemas.microsoft.com/office/drawing/2014/main" id="{3D711E43-DB38-48FE-A756-41A06F033292}"/>
              </a:ext>
            </a:extLst>
          </p:cNvPr>
          <p:cNvPicPr>
            <a:picLocks noChangeAspect="1"/>
          </p:cNvPicPr>
          <p:nvPr/>
        </p:nvPicPr>
        <p:blipFill rotWithShape="1">
          <a:blip r:embed="rId5"/>
          <a:srcRect t="1" b="2921"/>
          <a:stretch/>
        </p:blipFill>
        <p:spPr>
          <a:xfrm>
            <a:off x="4662135" y="3753557"/>
            <a:ext cx="3262137" cy="2704540"/>
          </a:xfrm>
          <a:prstGeom prst="rect">
            <a:avLst/>
          </a:prstGeom>
        </p:spPr>
      </p:pic>
    </p:spTree>
    <p:extLst>
      <p:ext uri="{BB962C8B-B14F-4D97-AF65-F5344CB8AC3E}">
        <p14:creationId xmlns:p14="http://schemas.microsoft.com/office/powerpoint/2010/main" val="39946709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2548132C-E341-4B85-A12C-30F57BE20A3F}"/>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97932" y="720090"/>
            <a:ext cx="7861147" cy="5097463"/>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a:extLst>
              <a:ext uri="{FF2B5EF4-FFF2-40B4-BE49-F238E27FC236}">
                <a16:creationId xmlns:a16="http://schemas.microsoft.com/office/drawing/2014/main" id="{AE6E8D0F-222D-CDD7-9C7A-ADD370D37C6F}"/>
              </a:ext>
            </a:extLst>
          </p:cNvPr>
          <p:cNvSpPr txBox="1"/>
          <p:nvPr/>
        </p:nvSpPr>
        <p:spPr>
          <a:xfrm>
            <a:off x="674370" y="880110"/>
            <a:ext cx="7418070" cy="707886"/>
          </a:xfrm>
          <a:prstGeom prst="rect">
            <a:avLst/>
          </a:prstGeom>
          <a:solidFill>
            <a:srgbClr val="FBFDFC"/>
          </a:solidFill>
        </p:spPr>
        <p:txBody>
          <a:bodyPr wrap="square" rtlCol="0">
            <a:spAutoFit/>
          </a:bodyPr>
          <a:lstStyle/>
          <a:p>
            <a:r>
              <a:rPr lang="nl-BE" sz="4000" b="1" dirty="0">
                <a:solidFill>
                  <a:srgbClr val="22B24C"/>
                </a:solidFill>
              </a:rPr>
              <a:t>LA DEMANDE DE COBALT EXPLOSE</a:t>
            </a:r>
          </a:p>
        </p:txBody>
      </p:sp>
      <p:sp>
        <p:nvSpPr>
          <p:cNvPr id="5" name="Tekstvak 4">
            <a:extLst>
              <a:ext uri="{FF2B5EF4-FFF2-40B4-BE49-F238E27FC236}">
                <a16:creationId xmlns:a16="http://schemas.microsoft.com/office/drawing/2014/main" id="{35582F0D-77EC-0BB7-CF43-9F2EC166580B}"/>
              </a:ext>
            </a:extLst>
          </p:cNvPr>
          <p:cNvSpPr txBox="1"/>
          <p:nvPr/>
        </p:nvSpPr>
        <p:spPr>
          <a:xfrm>
            <a:off x="674370" y="1486406"/>
            <a:ext cx="7418070" cy="338554"/>
          </a:xfrm>
          <a:prstGeom prst="rect">
            <a:avLst/>
          </a:prstGeom>
          <a:solidFill>
            <a:srgbClr val="FBFDFC"/>
          </a:solidFill>
        </p:spPr>
        <p:txBody>
          <a:bodyPr wrap="square" rtlCol="0">
            <a:spAutoFit/>
          </a:bodyPr>
          <a:lstStyle/>
          <a:p>
            <a:r>
              <a:rPr lang="nl-BE" sz="1600" b="1" dirty="0"/>
              <a:t>TONNES (MILLIERS)</a:t>
            </a:r>
          </a:p>
        </p:txBody>
      </p:sp>
    </p:spTree>
    <p:extLst>
      <p:ext uri="{BB962C8B-B14F-4D97-AF65-F5344CB8AC3E}">
        <p14:creationId xmlns:p14="http://schemas.microsoft.com/office/powerpoint/2010/main" val="32390025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a:solidFill>
                  <a:srgbClr val="473F30"/>
                </a:solidFill>
                <a:latin typeface="+mn-lt"/>
              </a:rPr>
              <a:t>Lithium</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vert="horz" lIns="91440" tIns="45720" rIns="91440" bIns="45720" rtlCol="0" anchor="t">
            <a:normAutofit/>
          </a:bodyPr>
          <a:lstStyle/>
          <a:p>
            <a:r>
              <a:rPr lang="fr-FR" sz="1800" dirty="0">
                <a:ea typeface="+mn-lt"/>
                <a:cs typeface="+mn-lt"/>
              </a:rPr>
              <a:t>Quelle affirmation sur les batteries au lithium rechargeables (que nous utilisons dans nos appareils électroniques) n’est PAS vraie?</a:t>
            </a:r>
            <a:r>
              <a:rPr lang="fr-FR" sz="1800" dirty="0">
                <a:solidFill>
                  <a:srgbClr val="473F30"/>
                </a:solidFill>
              </a:rPr>
              <a:t>
</a:t>
            </a:r>
            <a:endParaRPr lang="nl-BE" sz="1800" dirty="0">
              <a:solidFill>
                <a:srgbClr val="473F30"/>
              </a:solidFill>
              <a:cs typeface="Calibri"/>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srgbClr val="FFFFFF"/>
                </a:solidFill>
                <a:effectLst/>
                <a:uLnTx/>
                <a:uFillTx/>
                <a:latin typeface="Calibri"/>
                <a:ea typeface="+mn-ea"/>
                <a:cs typeface="+mn-cs"/>
              </a:rPr>
              <a:t>A</a:t>
            </a:r>
          </a:p>
          <a:p>
            <a:pPr>
              <a:defRPr/>
            </a:pPr>
            <a:r>
              <a:rPr lang="fr-FR" sz="1600" dirty="0">
                <a:solidFill>
                  <a:schemeClr val="bg1"/>
                </a:solidFill>
                <a:ea typeface="+mn-lt"/>
                <a:cs typeface="+mn-lt"/>
              </a:rPr>
              <a:t>Les batteries au lithium sont recyclées, mais pas en Europe. </a:t>
            </a:r>
            <a:endParaRPr lang="fr-FR">
              <a:solidFill>
                <a:schemeClr val="bg1"/>
              </a:solidFill>
              <a:ea typeface="+mn-lt"/>
              <a:cs typeface="+mn-lt"/>
            </a:endParaRPr>
          </a:p>
          <a:p>
            <a:pPr lvl="0">
              <a:defRPr/>
            </a:pPr>
            <a:r>
              <a:rPr lang="fr-FR" sz="1600" dirty="0">
                <a:solidFill>
                  <a:srgbClr val="000000"/>
                </a:solidFill>
              </a:rPr>
              <a:t>
</a:t>
            </a:r>
            <a:endParaRPr lang="nl-BE" sz="1600" b="0" i="0" u="none" strike="noStrike" kern="1200" cap="none" spc="0" normalizeH="0" baseline="0" noProof="0">
              <a:ln>
                <a:noFill/>
              </a:ln>
              <a:solidFill>
                <a:srgbClr val="000000"/>
              </a:solidFill>
              <a:effectLst/>
              <a:uLnTx/>
              <a:uFillTx/>
              <a:latin typeface="Calibri"/>
              <a:cs typeface="Calibri"/>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chor="t">
            <a:normAutofit lnSpcReduction="1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a:defRPr/>
            </a:pPr>
            <a:r>
              <a:rPr lang="fr-FR" sz="1600" dirty="0">
                <a:solidFill>
                  <a:schemeClr val="bg1"/>
                </a:solidFill>
                <a:ea typeface="+mn-lt"/>
                <a:cs typeface="+mn-lt"/>
              </a:rPr>
              <a:t>L’accent mis sur le recyclage de ces batteries = la récupération du fer, du cobalt, du cuivre, du nickel dans l’aluminium</a:t>
            </a:r>
            <a:endParaRPr lang="fr-FR" dirty="0">
              <a:solidFill>
                <a:schemeClr val="bg1"/>
              </a:solidFill>
            </a:endParaRPr>
          </a:p>
          <a:p>
            <a:pPr lvl="0">
              <a:defRPr/>
            </a:pPr>
            <a:r>
              <a:rPr lang="fr-FR" sz="1600" dirty="0"/>
              <a:t>
</a:t>
            </a:r>
            <a:endParaRPr lang="nl-BE" sz="1600" b="0" i="0" u="none" strike="noStrike" kern="1200" cap="none" spc="0" normalizeH="0" baseline="0" noProof="0">
              <a:ln>
                <a:noFill/>
              </a:ln>
              <a:effectLst/>
              <a:uLnTx/>
              <a:uFillTx/>
              <a:latin typeface="Calibri"/>
              <a:cs typeface="Calibri"/>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chor="t">
            <a:normAutofit lnSpcReduction="1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a:defRPr/>
            </a:pPr>
            <a:r>
              <a:rPr lang="fr-FR" sz="1600" dirty="0">
                <a:solidFill>
                  <a:schemeClr val="bg1"/>
                </a:solidFill>
                <a:ea typeface="+mn-lt"/>
                <a:cs typeface="+mn-lt"/>
              </a:rPr>
              <a:t>On s’attend à ce que dans un proche avenir, nous puissions recycler près de 100% d’une batterie Lithium-ion.</a:t>
            </a:r>
            <a:r>
              <a:rPr lang="fr-FR" sz="1600" dirty="0"/>
              <a:t>
</a:t>
            </a:r>
            <a:endParaRPr lang="nl-BE" sz="1600" b="0" i="0" u="none" strike="noStrike" kern="1200" cap="none" spc="0" normalizeH="0" baseline="0" noProof="0">
              <a:ln>
                <a:noFill/>
              </a:ln>
              <a:effectLst/>
              <a:uLnTx/>
              <a:uFillTx/>
              <a:latin typeface="Calibri"/>
              <a:cs typeface="Calibri"/>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fr-FR" sz="1600" dirty="0">
                <a:solidFill>
                  <a:prstClr val="white"/>
                </a:solidFill>
              </a:rPr>
              <a:t>La batterie n’est jamais en fin de vie. Ceci est rechargeable et dure indéfiniment.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9231716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dirty="0">
                <a:solidFill>
                  <a:srgbClr val="473F30"/>
                </a:solidFill>
                <a:latin typeface="+mn-lt"/>
              </a:rPr>
              <a:t>Lithium</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vert="horz" lIns="91440" tIns="45720" rIns="91440" bIns="45720" rtlCol="0" anchor="t">
            <a:normAutofit/>
          </a:bodyPr>
          <a:lstStyle/>
          <a:p>
            <a:r>
              <a:rPr lang="fr-FR" sz="1800" dirty="0">
                <a:ea typeface="+mn-lt"/>
                <a:cs typeface="+mn-lt"/>
              </a:rPr>
              <a:t>Quelle affirmation sur les batteries au lithium rechargeables (que nous utilisons dans nos appareils électroniques) n’est PAS vraie?</a:t>
            </a:r>
            <a:r>
              <a:rPr lang="fr-FR" sz="1800" dirty="0">
                <a:solidFill>
                  <a:srgbClr val="473F30"/>
                </a:solidFill>
              </a:rPr>
              <a:t>
</a:t>
            </a:r>
            <a:endParaRPr lang="nl-BE" sz="1800" dirty="0">
              <a:solidFill>
                <a:srgbClr val="473F30"/>
              </a:solidFill>
              <a:cs typeface="Calibri"/>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a:defRPr/>
            </a:pPr>
            <a:r>
              <a:rPr lang="fr-FR" sz="1600" dirty="0">
                <a:solidFill>
                  <a:schemeClr val="bg1"/>
                </a:solidFill>
              </a:rPr>
              <a:t>Les batteries au lithium sont recyclées, mais pas en Europe. </a:t>
            </a:r>
            <a:r>
              <a:rPr lang="fr-FR" sz="1600" dirty="0"/>
              <a:t>
</a:t>
            </a:r>
            <a:endParaRPr lang="nl-BE" sz="1600" b="0" i="0" u="none" strike="noStrike" kern="1200" cap="none" spc="0" normalizeH="0" baseline="0" noProof="0">
              <a:ln>
                <a:noFill/>
              </a:ln>
              <a:effectLst/>
              <a:uLnTx/>
              <a:uFillTx/>
              <a:latin typeface="Calibri"/>
              <a:cs typeface="Calibri"/>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a:defRPr/>
            </a:pPr>
            <a:r>
              <a:rPr lang="fr-FR" sz="1600" dirty="0">
                <a:solidFill>
                  <a:schemeClr val="bg1"/>
                </a:solidFill>
                <a:ea typeface="+mn-lt"/>
                <a:cs typeface="+mn-lt"/>
              </a:rPr>
              <a:t>L’accent mis sur le recyclage de ces batteries = la récupération du fer, du cobalt, du cuivre, du nickel dans l’aluminium</a:t>
            </a:r>
            <a:r>
              <a:rPr lang="fr-FR" sz="1600" dirty="0"/>
              <a:t>
</a:t>
            </a:r>
            <a:endParaRPr lang="nl-BE" sz="1600" b="0" i="0" u="none" strike="noStrike" kern="1200" cap="none" spc="0" normalizeH="0" baseline="0" noProof="0">
              <a:ln>
                <a:noFill/>
              </a:ln>
              <a:effectLst/>
              <a:uLnTx/>
              <a:uFillTx/>
              <a:latin typeface="Calibri"/>
              <a:cs typeface="Calibri"/>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chor="t">
            <a:normAutofit lnSpcReduction="1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a:defRPr/>
            </a:pPr>
            <a:r>
              <a:rPr lang="fr-FR" sz="1600" dirty="0">
                <a:solidFill>
                  <a:schemeClr val="bg1"/>
                </a:solidFill>
              </a:rPr>
              <a:t>On s’attend à ce que dans un proche avenir, nous puissions recycler près de 100% d’une batterie Lithium-ion.</a:t>
            </a:r>
            <a:r>
              <a:rPr lang="fr-FR" sz="1600" dirty="0"/>
              <a:t>
</a:t>
            </a:r>
            <a:endParaRPr lang="nl-BE" sz="1600" b="0" i="0" u="none" strike="noStrike" kern="1200" cap="none" spc="0" normalizeH="0" baseline="0" noProof="0">
              <a:ln>
                <a:noFill/>
              </a:ln>
              <a:effectLst/>
              <a:uLnTx/>
              <a:uFillTx/>
              <a:latin typeface="Calibri"/>
              <a:cs typeface="Calibri"/>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fr-FR" sz="1600" dirty="0">
                <a:solidFill>
                  <a:prstClr val="white"/>
                </a:solidFill>
              </a:rPr>
              <a:t>La batterie n’est jamais en fin de vie. Ceci est rechargeable et dure indéfiniment.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680587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1"/>
                                        </p:tgtEl>
                                      </p:cBhvr>
                                    </p:animEffect>
                                    <p:animScale>
                                      <p:cBhvr>
                                        <p:cTn id="7" dur="250" autoRev="1" fill="hold"/>
                                        <p:tgtEl>
                                          <p:spTgt spid="11"/>
                                        </p:tgtEl>
                                      </p:cBhvr>
                                      <p:by x="105000" y="105000"/>
                                    </p:animScale>
                                  </p:childTnLst>
                                </p:cTn>
                              </p:par>
                              <p:par>
                                <p:cTn id="8" presetID="1" presetClass="exit"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hidden"/>
                                      </p:to>
                                    </p:set>
                                  </p:childTnLst>
                                </p:cTn>
                              </p:par>
                              <p:par>
                                <p:cTn id="10" presetID="1" presetClass="exit"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9E2027DE-55D8-4191-BA9A-F731F8D82AB1}"/>
              </a:ext>
            </a:extLst>
          </p:cNvPr>
          <p:cNvPicPr>
            <a:picLocks noChangeAspect="1"/>
          </p:cNvPicPr>
          <p:nvPr/>
        </p:nvPicPr>
        <p:blipFill>
          <a:blip r:embed="rId3"/>
          <a:stretch>
            <a:fillRect/>
          </a:stretch>
        </p:blipFill>
        <p:spPr>
          <a:xfrm>
            <a:off x="2036393" y="259492"/>
            <a:ext cx="5071213" cy="6339016"/>
          </a:xfrm>
          <a:prstGeom prst="rect">
            <a:avLst/>
          </a:prstGeom>
        </p:spPr>
      </p:pic>
    </p:spTree>
    <p:extLst>
      <p:ext uri="{BB962C8B-B14F-4D97-AF65-F5344CB8AC3E}">
        <p14:creationId xmlns:p14="http://schemas.microsoft.com/office/powerpoint/2010/main" val="8054099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25955" y="890448"/>
            <a:ext cx="7762954" cy="6740307"/>
          </a:xfrm>
          <a:prstGeom prst="rect">
            <a:avLst/>
          </a:prstGeom>
          <a:noFill/>
        </p:spPr>
        <p:txBody>
          <a:bodyPr wrap="square" lIns="91440" tIns="45720" rIns="91440" bIns="45720" rtlCol="0" anchor="t">
            <a:spAutoFit/>
          </a:bodyPr>
          <a:lstStyle/>
          <a:p>
            <a:pPr lvl="0">
              <a:defRPr/>
            </a:pPr>
            <a:r>
              <a:rPr lang="fr-FR" sz="7200" dirty="0">
                <a:solidFill>
                  <a:srgbClr val="FFFFFF"/>
                </a:solidFill>
              </a:rPr>
              <a:t>Round 2 : Matières premières; Reconnaître la matière première </a:t>
            </a:r>
            <a:br>
              <a:rPr lang="fr-FR" sz="7200" dirty="0">
                <a:solidFill>
                  <a:srgbClr val="FFFFFF"/>
                </a:solidFill>
              </a:rPr>
            </a:br>
            <a:r>
              <a:rPr lang="fr-FR" sz="7200" dirty="0">
                <a:solidFill>
                  <a:srgbClr val="FFFFFF"/>
                </a:solidFill>
              </a:rPr>
              <a:t>
</a:t>
            </a:r>
            <a:endParaRPr kumimoji="0" lang="nl-BE" sz="20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342771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5204CEAC-3F39-4FE0-AB74-6567388535C5}"/>
              </a:ext>
            </a:extLst>
          </p:cNvPr>
          <p:cNvSpPr/>
          <p:nvPr/>
        </p:nvSpPr>
        <p:spPr>
          <a:xfrm>
            <a:off x="326571" y="496547"/>
            <a:ext cx="8490857" cy="598807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nl-BE"/>
          </a:p>
        </p:txBody>
      </p:sp>
      <p:sp>
        <p:nvSpPr>
          <p:cNvPr id="2" name="Tekstvak 1">
            <a:extLst>
              <a:ext uri="{FF2B5EF4-FFF2-40B4-BE49-F238E27FC236}">
                <a16:creationId xmlns:a16="http://schemas.microsoft.com/office/drawing/2014/main" id="{DDC88662-8F75-4818-AF50-F990485B8315}"/>
              </a:ext>
            </a:extLst>
          </p:cNvPr>
          <p:cNvSpPr txBox="1"/>
          <p:nvPr/>
        </p:nvSpPr>
        <p:spPr>
          <a:xfrm>
            <a:off x="258332" y="933545"/>
            <a:ext cx="8490857" cy="5262979"/>
          </a:xfrm>
          <a:prstGeom prst="rect">
            <a:avLst/>
          </a:prstGeom>
          <a:noFill/>
        </p:spPr>
        <p:txBody>
          <a:bodyPr wrap="square" lIns="91440" tIns="45720" rIns="91440" bIns="45720" rtlCol="0" anchor="t">
            <a:spAutoFit/>
          </a:bodyPr>
          <a:lstStyle/>
          <a:p>
            <a:pPr marL="457200" indent="-457200" algn="ctr">
              <a:buFont typeface="+mj-lt"/>
              <a:buAutoNum type="arabicPeriod"/>
            </a:pPr>
            <a:r>
              <a:rPr lang="fr-FR" sz="2400" dirty="0">
                <a:solidFill>
                  <a:schemeClr val="bg1"/>
                </a:solidFill>
              </a:rPr>
              <a:t>Il y a plus de téléphones portables que de personnes sur notre planète. 
Les téléphones portables contiennent des métaux précieux  tels que l’or et l’argent. 
L’extraction d’une tonne de minerai d’or par le biais de l’exploitation minière conventionnelle est particulièrement éprouvante sur le plan écologique et donne à peine 3 grammes d’or. Le traitement d’une tonne de téléphones portables est sûr, bon pour la nature et donne 300 grammes d’or.
Il n’y a pas de différence entre l’or pur du sol et l’or recyclé. 
Dans le monde, à peine 1 à 3% des téléphones mobiles sont recyclés.
Avant 2000, rien n’était fait avec les déchets électroniques : ils étaient simplement déversés.</a:t>
            </a:r>
            <a:endParaRPr lang="nl-BE" sz="2400" dirty="0">
              <a:solidFill>
                <a:schemeClr val="bg1"/>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3512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err="1">
                <a:solidFill>
                  <a:srgbClr val="1895CE"/>
                </a:solidFill>
              </a:rPr>
              <a:t>Reconnaître</a:t>
            </a:r>
            <a:r>
              <a:rPr lang="nl-BE" sz="4800" dirty="0">
                <a:solidFill>
                  <a:srgbClr val="1895CE"/>
                </a:solidFill>
              </a:rPr>
              <a:t> la </a:t>
            </a:r>
            <a:r>
              <a:rPr lang="nl-BE" sz="4800" dirty="0" err="1">
                <a:solidFill>
                  <a:srgbClr val="1895CE"/>
                </a:solidFill>
              </a:rPr>
              <a:t>matière</a:t>
            </a:r>
            <a:r>
              <a:rPr lang="nl-BE" sz="4800" dirty="0">
                <a:solidFill>
                  <a:srgbClr val="1895CE"/>
                </a:solidFill>
              </a:rPr>
              <a:t> première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5" name="Afbeelding 4">
            <a:extLst>
              <a:ext uri="{FF2B5EF4-FFF2-40B4-BE49-F238E27FC236}">
                <a16:creationId xmlns:a16="http://schemas.microsoft.com/office/drawing/2014/main" id="{2DD486A2-E1B8-4001-949B-4E9862F32311}"/>
              </a:ext>
            </a:extLst>
          </p:cNvPr>
          <p:cNvPicPr>
            <a:picLocks noChangeAspect="1"/>
          </p:cNvPicPr>
          <p:nvPr/>
        </p:nvPicPr>
        <p:blipFill>
          <a:blip r:embed="rId4"/>
          <a:stretch>
            <a:fillRect/>
          </a:stretch>
        </p:blipFill>
        <p:spPr>
          <a:xfrm>
            <a:off x="709328" y="1603825"/>
            <a:ext cx="7725343" cy="4294858"/>
          </a:xfrm>
          <a:prstGeom prst="rect">
            <a:avLst/>
          </a:prstGeom>
        </p:spPr>
      </p:pic>
    </p:spTree>
    <p:extLst>
      <p:ext uri="{BB962C8B-B14F-4D97-AF65-F5344CB8AC3E}">
        <p14:creationId xmlns:p14="http://schemas.microsoft.com/office/powerpoint/2010/main" val="13659593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err="1">
                <a:solidFill>
                  <a:srgbClr val="1895CE"/>
                </a:solidFill>
              </a:rPr>
              <a:t>Reconnaître</a:t>
            </a:r>
            <a:r>
              <a:rPr lang="nl-BE" sz="4800" dirty="0">
                <a:solidFill>
                  <a:srgbClr val="1895CE"/>
                </a:solidFill>
              </a:rPr>
              <a:t> la </a:t>
            </a:r>
            <a:r>
              <a:rPr lang="nl-BE" sz="4800" dirty="0" err="1">
                <a:solidFill>
                  <a:srgbClr val="1895CE"/>
                </a:solidFill>
              </a:rPr>
              <a:t>matière</a:t>
            </a:r>
            <a:r>
              <a:rPr lang="nl-BE" sz="4800" dirty="0">
                <a:solidFill>
                  <a:srgbClr val="1895CE"/>
                </a:solidFill>
              </a:rPr>
              <a:t> première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4" name="Afbeelding 3">
            <a:extLst>
              <a:ext uri="{FF2B5EF4-FFF2-40B4-BE49-F238E27FC236}">
                <a16:creationId xmlns:a16="http://schemas.microsoft.com/office/drawing/2014/main" id="{D6009E2B-CE37-44E9-BD2D-BEEFC87D8713}"/>
              </a:ext>
            </a:extLst>
          </p:cNvPr>
          <p:cNvPicPr>
            <a:picLocks noChangeAspect="1"/>
          </p:cNvPicPr>
          <p:nvPr/>
        </p:nvPicPr>
        <p:blipFill>
          <a:blip r:embed="rId4"/>
          <a:stretch>
            <a:fillRect/>
          </a:stretch>
        </p:blipFill>
        <p:spPr>
          <a:xfrm>
            <a:off x="1840291" y="1594274"/>
            <a:ext cx="5421854" cy="4552527"/>
          </a:xfrm>
          <a:prstGeom prst="rect">
            <a:avLst/>
          </a:prstGeom>
        </p:spPr>
      </p:pic>
    </p:spTree>
    <p:extLst>
      <p:ext uri="{BB962C8B-B14F-4D97-AF65-F5344CB8AC3E}">
        <p14:creationId xmlns:p14="http://schemas.microsoft.com/office/powerpoint/2010/main" val="40857418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err="1">
                <a:solidFill>
                  <a:srgbClr val="1895CE"/>
                </a:solidFill>
              </a:rPr>
              <a:t>Reconnaître</a:t>
            </a:r>
            <a:r>
              <a:rPr lang="nl-BE" sz="4800" dirty="0">
                <a:solidFill>
                  <a:srgbClr val="1895CE"/>
                </a:solidFill>
              </a:rPr>
              <a:t> la </a:t>
            </a:r>
            <a:r>
              <a:rPr lang="nl-BE" sz="4800" dirty="0" err="1">
                <a:solidFill>
                  <a:srgbClr val="1895CE"/>
                </a:solidFill>
              </a:rPr>
              <a:t>matière</a:t>
            </a:r>
            <a:r>
              <a:rPr lang="nl-BE" sz="4800" dirty="0">
                <a:solidFill>
                  <a:srgbClr val="1895CE"/>
                </a:solidFill>
              </a:rPr>
              <a:t> première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7" name="Tijdelijke aanduiding voor inhoud 3">
            <a:extLst>
              <a:ext uri="{FF2B5EF4-FFF2-40B4-BE49-F238E27FC236}">
                <a16:creationId xmlns:a16="http://schemas.microsoft.com/office/drawing/2014/main" id="{E74189B3-7965-ECBB-BDC8-9D216778958F}"/>
              </a:ext>
            </a:extLst>
          </p:cNvPr>
          <p:cNvPicPr>
            <a:picLocks noChangeAspect="1"/>
          </p:cNvPicPr>
          <p:nvPr/>
        </p:nvPicPr>
        <p:blipFill rotWithShape="1">
          <a:blip r:embed="rId4"/>
          <a:srcRect l="36176" t="23064" r="21631" b="8016"/>
          <a:stretch/>
        </p:blipFill>
        <p:spPr>
          <a:xfrm>
            <a:off x="2306071" y="1357470"/>
            <a:ext cx="4555375" cy="4951492"/>
          </a:xfrm>
          <a:prstGeom prst="rect">
            <a:avLst/>
          </a:prstGeom>
        </p:spPr>
      </p:pic>
    </p:spTree>
    <p:extLst>
      <p:ext uri="{BB962C8B-B14F-4D97-AF65-F5344CB8AC3E}">
        <p14:creationId xmlns:p14="http://schemas.microsoft.com/office/powerpoint/2010/main" val="33451615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err="1">
                <a:solidFill>
                  <a:srgbClr val="1895CE"/>
                </a:solidFill>
              </a:rPr>
              <a:t>Reconnaître</a:t>
            </a:r>
            <a:r>
              <a:rPr lang="nl-BE" sz="4800" dirty="0">
                <a:solidFill>
                  <a:srgbClr val="1895CE"/>
                </a:solidFill>
              </a:rPr>
              <a:t> la </a:t>
            </a:r>
            <a:r>
              <a:rPr lang="nl-BE" sz="4800" dirty="0" err="1">
                <a:solidFill>
                  <a:srgbClr val="1895CE"/>
                </a:solidFill>
              </a:rPr>
              <a:t>matière</a:t>
            </a:r>
            <a:r>
              <a:rPr lang="nl-BE" sz="4800" dirty="0">
                <a:solidFill>
                  <a:srgbClr val="1895CE"/>
                </a:solidFill>
              </a:rPr>
              <a:t> première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7" name="Afbeelding 6">
            <a:extLst>
              <a:ext uri="{FF2B5EF4-FFF2-40B4-BE49-F238E27FC236}">
                <a16:creationId xmlns:a16="http://schemas.microsoft.com/office/drawing/2014/main" id="{3F665AF0-1675-4B98-AA58-9220A47C5279}"/>
              </a:ext>
            </a:extLst>
          </p:cNvPr>
          <p:cNvPicPr>
            <a:picLocks noChangeAspect="1"/>
          </p:cNvPicPr>
          <p:nvPr/>
        </p:nvPicPr>
        <p:blipFill>
          <a:blip r:embed="rId4"/>
          <a:stretch>
            <a:fillRect/>
          </a:stretch>
        </p:blipFill>
        <p:spPr>
          <a:xfrm>
            <a:off x="1971312" y="2019103"/>
            <a:ext cx="5201376" cy="2819794"/>
          </a:xfrm>
          <a:prstGeom prst="rect">
            <a:avLst/>
          </a:prstGeom>
        </p:spPr>
      </p:pic>
    </p:spTree>
    <p:extLst>
      <p:ext uri="{BB962C8B-B14F-4D97-AF65-F5344CB8AC3E}">
        <p14:creationId xmlns:p14="http://schemas.microsoft.com/office/powerpoint/2010/main" val="29785075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err="1">
                <a:solidFill>
                  <a:srgbClr val="1895CE"/>
                </a:solidFill>
              </a:rPr>
              <a:t>Reconnaître</a:t>
            </a:r>
            <a:r>
              <a:rPr lang="nl-BE" sz="4800" dirty="0">
                <a:solidFill>
                  <a:srgbClr val="1895CE"/>
                </a:solidFill>
              </a:rPr>
              <a:t> la </a:t>
            </a:r>
            <a:r>
              <a:rPr lang="nl-BE" sz="4800" dirty="0" err="1">
                <a:solidFill>
                  <a:srgbClr val="1895CE"/>
                </a:solidFill>
              </a:rPr>
              <a:t>matière</a:t>
            </a:r>
            <a:r>
              <a:rPr lang="nl-BE" sz="4800" dirty="0">
                <a:solidFill>
                  <a:srgbClr val="1895CE"/>
                </a:solidFill>
              </a:rPr>
              <a:t> première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4" name="Afbeelding 3">
            <a:extLst>
              <a:ext uri="{FF2B5EF4-FFF2-40B4-BE49-F238E27FC236}">
                <a16:creationId xmlns:a16="http://schemas.microsoft.com/office/drawing/2014/main" id="{D35C8B14-B5F6-46BF-999A-6DD6F5D89DBC}"/>
              </a:ext>
            </a:extLst>
          </p:cNvPr>
          <p:cNvPicPr>
            <a:picLocks noChangeAspect="1"/>
          </p:cNvPicPr>
          <p:nvPr/>
        </p:nvPicPr>
        <p:blipFill>
          <a:blip r:embed="rId4"/>
          <a:stretch>
            <a:fillRect/>
          </a:stretch>
        </p:blipFill>
        <p:spPr>
          <a:xfrm>
            <a:off x="1171100" y="1722606"/>
            <a:ext cx="6801799" cy="3905795"/>
          </a:xfrm>
          <a:prstGeom prst="rect">
            <a:avLst/>
          </a:prstGeom>
        </p:spPr>
      </p:pic>
    </p:spTree>
    <p:extLst>
      <p:ext uri="{BB962C8B-B14F-4D97-AF65-F5344CB8AC3E}">
        <p14:creationId xmlns:p14="http://schemas.microsoft.com/office/powerpoint/2010/main" val="20022665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err="1">
                <a:solidFill>
                  <a:srgbClr val="1895CE"/>
                </a:solidFill>
              </a:rPr>
              <a:t>Reconnaître</a:t>
            </a:r>
            <a:r>
              <a:rPr lang="nl-BE" sz="4800" dirty="0">
                <a:solidFill>
                  <a:srgbClr val="1895CE"/>
                </a:solidFill>
              </a:rPr>
              <a:t> la </a:t>
            </a:r>
            <a:r>
              <a:rPr lang="nl-BE" sz="4800" dirty="0" err="1">
                <a:solidFill>
                  <a:srgbClr val="1895CE"/>
                </a:solidFill>
              </a:rPr>
              <a:t>matière</a:t>
            </a:r>
            <a:r>
              <a:rPr lang="nl-BE" sz="4800" dirty="0">
                <a:solidFill>
                  <a:srgbClr val="1895CE"/>
                </a:solidFill>
              </a:rPr>
              <a:t> première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6" name="Afbeelding 5">
            <a:extLst>
              <a:ext uri="{FF2B5EF4-FFF2-40B4-BE49-F238E27FC236}">
                <a16:creationId xmlns:a16="http://schemas.microsoft.com/office/drawing/2014/main" id="{530B1B46-5854-420E-96BC-0F378F9C3F5F}"/>
              </a:ext>
            </a:extLst>
          </p:cNvPr>
          <p:cNvPicPr>
            <a:picLocks noChangeAspect="1"/>
          </p:cNvPicPr>
          <p:nvPr/>
        </p:nvPicPr>
        <p:blipFill>
          <a:blip r:embed="rId4"/>
          <a:stretch>
            <a:fillRect/>
          </a:stretch>
        </p:blipFill>
        <p:spPr>
          <a:xfrm>
            <a:off x="1261600" y="1557076"/>
            <a:ext cx="6620799" cy="3743847"/>
          </a:xfrm>
          <a:prstGeom prst="rect">
            <a:avLst/>
          </a:prstGeom>
        </p:spPr>
      </p:pic>
    </p:spTree>
    <p:extLst>
      <p:ext uri="{BB962C8B-B14F-4D97-AF65-F5344CB8AC3E}">
        <p14:creationId xmlns:p14="http://schemas.microsoft.com/office/powerpoint/2010/main" val="1073390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696896" y="822643"/>
            <a:ext cx="7762954" cy="5632311"/>
          </a:xfrm>
          <a:prstGeom prst="rect">
            <a:avLst/>
          </a:prstGeom>
          <a:noFill/>
        </p:spPr>
        <p:txBody>
          <a:bodyPr wrap="square" lIns="91440" tIns="45720" rIns="91440" bIns="45720" rtlCol="0" anchor="t">
            <a:spAutoFit/>
          </a:bodyPr>
          <a:lstStyle/>
          <a:p>
            <a:pPr lvl="0">
              <a:defRPr/>
            </a:pPr>
            <a:r>
              <a:rPr lang="fr-FR" sz="7200" dirty="0">
                <a:solidFill>
                  <a:schemeClr val="bg1"/>
                </a:solidFill>
              </a:rPr>
              <a:t>Round 2 : Reconnaître la matière première; Répondre</a:t>
            </a:r>
            <a:r>
              <a:rPr lang="fr-FR" sz="7200" dirty="0"/>
              <a:t>
</a:t>
            </a:r>
            <a:endParaRPr kumimoji="0" lang="nl-BE" sz="20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1942264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830997"/>
          </a:xfrm>
          <a:prstGeom prst="rect">
            <a:avLst/>
          </a:prstGeom>
          <a:noFill/>
        </p:spPr>
        <p:txBody>
          <a:bodyPr wrap="square" rtlCol="0">
            <a:spAutoFit/>
          </a:bodyPr>
          <a:lstStyle/>
          <a:p>
            <a:pPr lvl="0">
              <a:defRPr/>
            </a:pPr>
            <a:r>
              <a:rPr lang="nl-BE" sz="4800" dirty="0">
                <a:solidFill>
                  <a:srgbClr val="1895CE"/>
                </a:solidFill>
              </a:rPr>
              <a:t>Nickel</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1026" name="Picture 2" descr="Focus: &amp;quot;Zink vertoont opnieuw teken van leven&amp;quot; | Bolero">
            <a:extLst>
              <a:ext uri="{FF2B5EF4-FFF2-40B4-BE49-F238E27FC236}">
                <a16:creationId xmlns:a16="http://schemas.microsoft.com/office/drawing/2014/main" id="{70E50A8D-1852-5710-B3BD-0CAFA815AF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254" y="1427095"/>
            <a:ext cx="8007927" cy="4665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4799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830997"/>
          </a:xfrm>
          <a:prstGeom prst="rect">
            <a:avLst/>
          </a:prstGeom>
          <a:noFill/>
        </p:spPr>
        <p:txBody>
          <a:bodyPr wrap="square" rtlCol="0">
            <a:spAutoFit/>
          </a:bodyPr>
          <a:lstStyle/>
          <a:p>
            <a:pPr lvl="0">
              <a:defRPr/>
            </a:pPr>
            <a:r>
              <a:rPr lang="nl-BE" sz="4800" dirty="0">
                <a:solidFill>
                  <a:srgbClr val="1895CE"/>
                </a:solidFill>
              </a:rPr>
              <a:t>Or</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3074" name="Picture 2" descr="Dit Zijn De 10 Meest Verhandelde Grondstoffen Op De Beurs">
            <a:extLst>
              <a:ext uri="{FF2B5EF4-FFF2-40B4-BE49-F238E27FC236}">
                <a16:creationId xmlns:a16="http://schemas.microsoft.com/office/drawing/2014/main" id="{766A5742-F5AF-4E0C-96D6-5BB61A3904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509" y="1369484"/>
            <a:ext cx="7810499" cy="5209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68582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830997"/>
          </a:xfrm>
          <a:prstGeom prst="rect">
            <a:avLst/>
          </a:prstGeom>
          <a:noFill/>
        </p:spPr>
        <p:txBody>
          <a:bodyPr wrap="square" rtlCol="0">
            <a:spAutoFit/>
          </a:bodyPr>
          <a:lstStyle/>
          <a:p>
            <a:pPr lvl="0">
              <a:defRPr/>
            </a:pPr>
            <a:r>
              <a:rPr lang="nl-BE" sz="4800" dirty="0" err="1">
                <a:solidFill>
                  <a:srgbClr val="1895CE"/>
                </a:solidFill>
              </a:rPr>
              <a:t>Cobalt</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7" name="Tijdelijke aanduiding voor inhoud 3">
            <a:extLst>
              <a:ext uri="{FF2B5EF4-FFF2-40B4-BE49-F238E27FC236}">
                <a16:creationId xmlns:a16="http://schemas.microsoft.com/office/drawing/2014/main" id="{9213FB7F-19C2-4A85-222C-27722CF388D5}"/>
              </a:ext>
            </a:extLst>
          </p:cNvPr>
          <p:cNvPicPr>
            <a:picLocks noChangeAspect="1"/>
          </p:cNvPicPr>
          <p:nvPr/>
        </p:nvPicPr>
        <p:blipFill>
          <a:blip r:embed="rId4"/>
          <a:stretch>
            <a:fillRect/>
          </a:stretch>
        </p:blipFill>
        <p:spPr>
          <a:xfrm>
            <a:off x="1379308" y="1570038"/>
            <a:ext cx="6343819" cy="4221523"/>
          </a:xfrm>
          <a:prstGeom prst="rect">
            <a:avLst/>
          </a:prstGeom>
        </p:spPr>
      </p:pic>
    </p:spTree>
    <p:extLst>
      <p:ext uri="{BB962C8B-B14F-4D97-AF65-F5344CB8AC3E}">
        <p14:creationId xmlns:p14="http://schemas.microsoft.com/office/powerpoint/2010/main" val="1141903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895CE"/>
        </a:solidFill>
        <a:effectLst/>
      </p:bgPr>
    </p:bg>
    <p:spTree>
      <p:nvGrpSpPr>
        <p:cNvPr id="1" name=""/>
        <p:cNvGrpSpPr/>
        <p:nvPr/>
      </p:nvGrpSpPr>
      <p:grpSpPr>
        <a:xfrm>
          <a:off x="0" y="0"/>
          <a:ext cx="0" cy="0"/>
          <a:chOff x="0" y="0"/>
          <a:chExt cx="0" cy="0"/>
        </a:xfrm>
      </p:grpSpPr>
      <p:pic>
        <p:nvPicPr>
          <p:cNvPr id="9" name="Image 8"/>
          <p:cNvPicPr>
            <a:picLocks noChangeAspect="1"/>
          </p:cNvPicPr>
          <p:nvPr/>
        </p:nvPicPr>
        <p:blipFill>
          <a:blip r:embed="rId2"/>
          <a:stretch>
            <a:fillRect/>
          </a:stretch>
        </p:blipFill>
        <p:spPr>
          <a:xfrm>
            <a:off x="7965948" y="5659743"/>
            <a:ext cx="1007177" cy="1036800"/>
          </a:xfrm>
          <a:prstGeom prst="rect">
            <a:avLst/>
          </a:prstGeom>
        </p:spPr>
      </p:pic>
      <p:sp>
        <p:nvSpPr>
          <p:cNvPr id="10"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cxnSp>
        <p:nvCxnSpPr>
          <p:cNvPr id="11" name="Connecteur droit 10"/>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2" name="Connecteur droit 11"/>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706582" y="1704109"/>
            <a:ext cx="7762954" cy="3416320"/>
          </a:xfrm>
          <a:prstGeom prst="rect">
            <a:avLst/>
          </a:prstGeom>
          <a:noFill/>
        </p:spPr>
        <p:txBody>
          <a:bodyPr wrap="square" lIns="91440" tIns="45720" rIns="91440" bIns="45720" rtlCol="0" anchor="t">
            <a:spAutoFit/>
          </a:bodyPr>
          <a:lstStyle/>
          <a:p>
            <a:pPr lvl="0">
              <a:defRPr/>
            </a:pPr>
            <a:r>
              <a:rPr lang="fr-FR" sz="7200" dirty="0">
                <a:solidFill>
                  <a:schemeClr val="bg1"/>
                </a:solidFill>
              </a:rPr>
              <a:t>Round 1: Vrai ou faux? Réponse</a:t>
            </a:r>
            <a:r>
              <a:rPr lang="fr-FR" sz="7200" dirty="0"/>
              <a:t>
</a:t>
            </a:r>
            <a:endParaRPr kumimoji="0" lang="nl-BE" sz="72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28289127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830997"/>
          </a:xfrm>
          <a:prstGeom prst="rect">
            <a:avLst/>
          </a:prstGeom>
          <a:noFill/>
        </p:spPr>
        <p:txBody>
          <a:bodyPr wrap="square" rtlCol="0">
            <a:spAutoFit/>
          </a:bodyPr>
          <a:lstStyle/>
          <a:p>
            <a:pPr lvl="0">
              <a:defRPr/>
            </a:pPr>
            <a:r>
              <a:rPr lang="nl-BE" sz="4800" dirty="0" err="1">
                <a:solidFill>
                  <a:srgbClr val="1895CE"/>
                </a:solidFill>
              </a:rPr>
              <a:t>Pétrole</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4" name="Afbeelding 3">
            <a:extLst>
              <a:ext uri="{FF2B5EF4-FFF2-40B4-BE49-F238E27FC236}">
                <a16:creationId xmlns:a16="http://schemas.microsoft.com/office/drawing/2014/main" id="{9202A1C4-16F9-4D64-B7DB-CE530CD25C58}"/>
              </a:ext>
            </a:extLst>
          </p:cNvPr>
          <p:cNvPicPr>
            <a:picLocks noChangeAspect="1"/>
          </p:cNvPicPr>
          <p:nvPr/>
        </p:nvPicPr>
        <p:blipFill>
          <a:blip r:embed="rId4"/>
          <a:stretch>
            <a:fillRect/>
          </a:stretch>
        </p:blipFill>
        <p:spPr>
          <a:xfrm>
            <a:off x="1504522" y="2504946"/>
            <a:ext cx="6134956" cy="1848108"/>
          </a:xfrm>
          <a:prstGeom prst="rect">
            <a:avLst/>
          </a:prstGeom>
        </p:spPr>
      </p:pic>
    </p:spTree>
    <p:extLst>
      <p:ext uri="{BB962C8B-B14F-4D97-AF65-F5344CB8AC3E}">
        <p14:creationId xmlns:p14="http://schemas.microsoft.com/office/powerpoint/2010/main" val="22982604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830997"/>
          </a:xfrm>
          <a:prstGeom prst="rect">
            <a:avLst/>
          </a:prstGeom>
          <a:noFill/>
        </p:spPr>
        <p:txBody>
          <a:bodyPr wrap="square" rtlCol="0">
            <a:spAutoFit/>
          </a:bodyPr>
          <a:lstStyle/>
          <a:p>
            <a:pPr lvl="0">
              <a:defRPr/>
            </a:pPr>
            <a:r>
              <a:rPr lang="nl-BE" sz="4800" dirty="0" err="1">
                <a:solidFill>
                  <a:srgbClr val="1895CE"/>
                </a:solidFill>
              </a:rPr>
              <a:t>Cuivre</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4098" name="Picture 2" descr="Koperprijs in euro per kilo Koperkoers in $ per pound Live ...">
            <a:extLst>
              <a:ext uri="{FF2B5EF4-FFF2-40B4-BE49-F238E27FC236}">
                <a16:creationId xmlns:a16="http://schemas.microsoft.com/office/drawing/2014/main" id="{1D68D132-722D-45A4-A41F-396FA5FBCB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3780" y="2134151"/>
            <a:ext cx="4714875" cy="3448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83081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830997"/>
          </a:xfrm>
          <a:prstGeom prst="rect">
            <a:avLst/>
          </a:prstGeom>
          <a:noFill/>
        </p:spPr>
        <p:txBody>
          <a:bodyPr wrap="square" rtlCol="0">
            <a:spAutoFit/>
          </a:bodyPr>
          <a:lstStyle/>
          <a:p>
            <a:pPr lvl="0">
              <a:defRPr/>
            </a:pPr>
            <a:r>
              <a:rPr lang="nl-BE" sz="4800" dirty="0" err="1">
                <a:solidFill>
                  <a:srgbClr val="1895CE"/>
                </a:solidFill>
              </a:rPr>
              <a:t>Argent</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5122" name="Picture 2" descr="1000g, high pure Antimony metal, 99.99% pure (4N)-in ...">
            <a:extLst>
              <a:ext uri="{FF2B5EF4-FFF2-40B4-BE49-F238E27FC236}">
                <a16:creationId xmlns:a16="http://schemas.microsoft.com/office/drawing/2014/main" id="{AEFFBC5F-6DB5-42E6-B6EE-4DBEDD5BFB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5588" y="2071688"/>
            <a:ext cx="3552825" cy="2714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43298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687209" y="1006685"/>
            <a:ext cx="7762954" cy="4524315"/>
          </a:xfrm>
          <a:prstGeom prst="rect">
            <a:avLst/>
          </a:prstGeom>
          <a:noFill/>
        </p:spPr>
        <p:txBody>
          <a:bodyPr wrap="square" lIns="91440" tIns="45720" rIns="91440" bIns="45720" rtlCol="0" anchor="t">
            <a:spAutoFit/>
          </a:bodyPr>
          <a:lstStyle/>
          <a:p>
            <a:pPr>
              <a:defRPr/>
            </a:pPr>
            <a:r>
              <a:rPr lang="fr-FR" sz="7200" dirty="0">
                <a:solidFill>
                  <a:schemeClr val="bg1"/>
                </a:solidFill>
              </a:rPr>
              <a:t>Round 2 : Matières premières; Devinez la matière première</a:t>
            </a:r>
            <a:r>
              <a:rPr lang="fr-FR" sz="7200" dirty="0"/>
              <a:t>
</a:t>
            </a:r>
            <a:endParaRPr kumimoji="0" lang="nl-BE" sz="20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34983668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Olivari deurkruk aurelia op rozet nikkel titaan pvd ...">
            <a:extLst>
              <a:ext uri="{FF2B5EF4-FFF2-40B4-BE49-F238E27FC236}">
                <a16:creationId xmlns:a16="http://schemas.microsoft.com/office/drawing/2014/main" id="{ED1123DD-6D78-4480-BF68-120894B18C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8133" y="2779487"/>
            <a:ext cx="4090617" cy="409061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4"/>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err="1">
                <a:solidFill>
                  <a:srgbClr val="1895CE"/>
                </a:solidFill>
              </a:rPr>
              <a:t>Devinez</a:t>
            </a:r>
            <a:r>
              <a:rPr lang="nl-BE" sz="4800" dirty="0">
                <a:solidFill>
                  <a:srgbClr val="1895CE"/>
                </a:solidFill>
              </a:rPr>
              <a:t> la </a:t>
            </a:r>
            <a:r>
              <a:rPr lang="nl-BE" sz="4800" dirty="0" err="1">
                <a:solidFill>
                  <a:srgbClr val="1895CE"/>
                </a:solidFill>
              </a:rPr>
              <a:t>matière</a:t>
            </a:r>
            <a:r>
              <a:rPr lang="nl-BE" sz="4800" dirty="0">
                <a:solidFill>
                  <a:srgbClr val="1895CE"/>
                </a:solidFill>
              </a:rPr>
              <a:t> première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6146" name="Picture 2" descr="Geborsteld nikkel doucheslang - Nikkel - Badkranenwinkel ...">
            <a:extLst>
              <a:ext uri="{FF2B5EF4-FFF2-40B4-BE49-F238E27FC236}">
                <a16:creationId xmlns:a16="http://schemas.microsoft.com/office/drawing/2014/main" id="{E5AF0BE7-AC01-4615-8146-37306AA4D20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457" r="15851" b="11127"/>
          <a:stretch/>
        </p:blipFill>
        <p:spPr bwMode="auto">
          <a:xfrm>
            <a:off x="332509" y="2610284"/>
            <a:ext cx="3993360" cy="3721243"/>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Allergie voor nikkel (patientenfolder)">
            <a:extLst>
              <a:ext uri="{FF2B5EF4-FFF2-40B4-BE49-F238E27FC236}">
                <a16:creationId xmlns:a16="http://schemas.microsoft.com/office/drawing/2014/main" id="{381CAD87-2708-4714-ADEB-24B45DDA7F5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15672"/>
          <a:stretch/>
        </p:blipFill>
        <p:spPr bwMode="auto">
          <a:xfrm>
            <a:off x="4827501" y="1357470"/>
            <a:ext cx="4090621" cy="2587176"/>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bol.com | 3 setjes Snaren voor Elektrische Gitaar .010 ...">
            <a:extLst>
              <a:ext uri="{FF2B5EF4-FFF2-40B4-BE49-F238E27FC236}">
                <a16:creationId xmlns:a16="http://schemas.microsoft.com/office/drawing/2014/main" id="{118408C1-61D8-4540-98D1-839D6F14D6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467" y="1357470"/>
            <a:ext cx="4090621" cy="2587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56801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err="1">
                <a:solidFill>
                  <a:srgbClr val="1895CE"/>
                </a:solidFill>
              </a:rPr>
              <a:t>Devinez</a:t>
            </a:r>
            <a:r>
              <a:rPr lang="nl-BE" sz="4800" dirty="0">
                <a:solidFill>
                  <a:srgbClr val="1895CE"/>
                </a:solidFill>
              </a:rPr>
              <a:t> la </a:t>
            </a:r>
            <a:r>
              <a:rPr lang="nl-BE" sz="4800" dirty="0" err="1">
                <a:solidFill>
                  <a:srgbClr val="1895CE"/>
                </a:solidFill>
              </a:rPr>
              <a:t>matière</a:t>
            </a:r>
            <a:r>
              <a:rPr lang="nl-BE" sz="4800" dirty="0">
                <a:solidFill>
                  <a:srgbClr val="1895CE"/>
                </a:solidFill>
              </a:rPr>
              <a:t> première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1032" name="Picture 8" descr="Vintage blauwe vaas kobalt blauwe vaas blauwe vaas blauwe ...">
            <a:extLst>
              <a:ext uri="{FF2B5EF4-FFF2-40B4-BE49-F238E27FC236}">
                <a16:creationId xmlns:a16="http://schemas.microsoft.com/office/drawing/2014/main" id="{BADA9279-0060-4D94-B1C8-18ADC8C0483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960" t="8417" r="6054"/>
          <a:stretch/>
        </p:blipFill>
        <p:spPr bwMode="auto">
          <a:xfrm>
            <a:off x="5252152" y="3487676"/>
            <a:ext cx="3665970" cy="323697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oe ziet de batterij van een elektrische auto er vanbinnen ...">
            <a:extLst>
              <a:ext uri="{FF2B5EF4-FFF2-40B4-BE49-F238E27FC236}">
                <a16:creationId xmlns:a16="http://schemas.microsoft.com/office/drawing/2014/main" id="{504C8854-BC84-4B59-BE07-B3830689FC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509" y="1357470"/>
            <a:ext cx="4373645" cy="2460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86751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err="1">
                <a:solidFill>
                  <a:srgbClr val="1895CE"/>
                </a:solidFill>
              </a:rPr>
              <a:t>Devinez</a:t>
            </a:r>
            <a:r>
              <a:rPr lang="nl-BE" sz="4800" dirty="0">
                <a:solidFill>
                  <a:srgbClr val="1895CE"/>
                </a:solidFill>
              </a:rPr>
              <a:t> la </a:t>
            </a:r>
            <a:r>
              <a:rPr lang="nl-BE" sz="4800" dirty="0" err="1">
                <a:solidFill>
                  <a:srgbClr val="1895CE"/>
                </a:solidFill>
              </a:rPr>
              <a:t>matière</a:t>
            </a:r>
            <a:r>
              <a:rPr lang="nl-BE" sz="4800" dirty="0">
                <a:solidFill>
                  <a:srgbClr val="1895CE"/>
                </a:solidFill>
              </a:rPr>
              <a:t> première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11268" name="Picture 4" descr="Plastic">
            <a:extLst>
              <a:ext uri="{FF2B5EF4-FFF2-40B4-BE49-F238E27FC236}">
                <a16:creationId xmlns:a16="http://schemas.microsoft.com/office/drawing/2014/main" id="{02F4A9CF-5AB7-4AC5-81EB-94493461E5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7083" y="3291168"/>
            <a:ext cx="4530436" cy="2997638"/>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a:extLst>
              <a:ext uri="{FF2B5EF4-FFF2-40B4-BE49-F238E27FC236}">
                <a16:creationId xmlns:a16="http://schemas.microsoft.com/office/drawing/2014/main" id="{F12DA375-EF02-424B-B5BA-B67D15C966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509" y="1357470"/>
            <a:ext cx="4542481" cy="2430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2362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err="1">
                <a:solidFill>
                  <a:srgbClr val="1895CE"/>
                </a:solidFill>
              </a:rPr>
              <a:t>Devinez</a:t>
            </a:r>
            <a:r>
              <a:rPr lang="nl-BE" sz="4800" dirty="0">
                <a:solidFill>
                  <a:srgbClr val="1895CE"/>
                </a:solidFill>
              </a:rPr>
              <a:t> la </a:t>
            </a:r>
            <a:r>
              <a:rPr lang="nl-BE" sz="4800" dirty="0" err="1">
                <a:solidFill>
                  <a:srgbClr val="1895CE"/>
                </a:solidFill>
              </a:rPr>
              <a:t>matière</a:t>
            </a:r>
            <a:r>
              <a:rPr lang="nl-BE" sz="4800" dirty="0">
                <a:solidFill>
                  <a:srgbClr val="1895CE"/>
                </a:solidFill>
              </a:rPr>
              <a:t> première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10242" name="Picture 2" descr="Inkoop goud zoals | gouden sieraden, gouden munten, gouden ...">
            <a:extLst>
              <a:ext uri="{FF2B5EF4-FFF2-40B4-BE49-F238E27FC236}">
                <a16:creationId xmlns:a16="http://schemas.microsoft.com/office/drawing/2014/main" id="{598CC0EE-B06A-4078-9356-2F6FFFEA26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5128" y="1480486"/>
            <a:ext cx="3593669" cy="196018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110 ideeën over Dental art | tandheelkunde, tandtechnicus ...">
            <a:extLst>
              <a:ext uri="{FF2B5EF4-FFF2-40B4-BE49-F238E27FC236}">
                <a16:creationId xmlns:a16="http://schemas.microsoft.com/office/drawing/2014/main" id="{1F27F897-1E08-4E45-83B6-8A24BDDABB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4868" y="3893832"/>
            <a:ext cx="2247900" cy="21907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enetische modificatie helpt bij onderzoek naar ...">
            <a:extLst>
              <a:ext uri="{FF2B5EF4-FFF2-40B4-BE49-F238E27FC236}">
                <a16:creationId xmlns:a16="http://schemas.microsoft.com/office/drawing/2014/main" id="{00A6AAA0-81FF-43A2-8CE0-B0CD8B15DB5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7308" y="3646888"/>
            <a:ext cx="4752619" cy="268463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uimtevaart in Nederland is lucratieve zaak">
            <a:extLst>
              <a:ext uri="{FF2B5EF4-FFF2-40B4-BE49-F238E27FC236}">
                <a16:creationId xmlns:a16="http://schemas.microsoft.com/office/drawing/2014/main" id="{67D8BF4B-9101-4309-A608-F925049EA71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2509" y="1311303"/>
            <a:ext cx="4752619" cy="2376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03192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r>
              <a:rPr lang="nl-BE" sz="4800" dirty="0" err="1">
                <a:solidFill>
                  <a:srgbClr val="1895CE"/>
                </a:solidFill>
              </a:rPr>
              <a:t>Devinez</a:t>
            </a:r>
            <a:r>
              <a:rPr lang="nl-BE" sz="4800" dirty="0">
                <a:solidFill>
                  <a:srgbClr val="1895CE"/>
                </a:solidFill>
              </a:rPr>
              <a:t> la </a:t>
            </a:r>
            <a:r>
              <a:rPr lang="nl-BE" sz="4800" dirty="0" err="1">
                <a:solidFill>
                  <a:srgbClr val="1895CE"/>
                </a:solidFill>
              </a:rPr>
              <a:t>matière</a:t>
            </a:r>
            <a:r>
              <a:rPr lang="nl-BE" sz="4800" dirty="0">
                <a:solidFill>
                  <a:srgbClr val="1895CE"/>
                </a:solidFill>
              </a:rPr>
              <a:t> première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9218" name="Picture 2" descr="Copper ~ Industrial Foundry">
            <a:extLst>
              <a:ext uri="{FF2B5EF4-FFF2-40B4-BE49-F238E27FC236}">
                <a16:creationId xmlns:a16="http://schemas.microsoft.com/office/drawing/2014/main" id="{C0918600-5348-4993-87E3-08417A8343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509" y="1317418"/>
            <a:ext cx="4514850" cy="295275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Koperwinning uit kopererts | Wetenschap: Scheikunde">
            <a:extLst>
              <a:ext uri="{FF2B5EF4-FFF2-40B4-BE49-F238E27FC236}">
                <a16:creationId xmlns:a16="http://schemas.microsoft.com/office/drawing/2014/main" id="{20A5EEB9-39B6-4D7F-836F-AAF8C453B4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8337" y="3706316"/>
            <a:ext cx="3174592" cy="2111104"/>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Op het gemak - Rotonde - rotondekunst.eu">
            <a:extLst>
              <a:ext uri="{FF2B5EF4-FFF2-40B4-BE49-F238E27FC236}">
                <a16:creationId xmlns:a16="http://schemas.microsoft.com/office/drawing/2014/main" id="{D6A45E6D-6B8D-472B-964A-0B852ED5534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8756" y="3072849"/>
            <a:ext cx="4508763" cy="325867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Pissebedden Bestrijden: 11 Methodes Uitgelegd ...">
            <a:extLst>
              <a:ext uri="{FF2B5EF4-FFF2-40B4-BE49-F238E27FC236}">
                <a16:creationId xmlns:a16="http://schemas.microsoft.com/office/drawing/2014/main" id="{DA94D09D-081D-4EA0-A3B4-63D80715514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6861" y="1569236"/>
            <a:ext cx="3392552" cy="177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52051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r>
              <a:rPr lang="nl-BE" sz="4800" dirty="0" err="1">
                <a:solidFill>
                  <a:srgbClr val="1895CE"/>
                </a:solidFill>
              </a:rPr>
              <a:t>Devinez</a:t>
            </a:r>
            <a:r>
              <a:rPr lang="nl-BE" sz="4800" dirty="0">
                <a:solidFill>
                  <a:srgbClr val="1895CE"/>
                </a:solidFill>
              </a:rPr>
              <a:t> la </a:t>
            </a:r>
            <a:r>
              <a:rPr lang="nl-BE" sz="4800" dirty="0" err="1">
                <a:solidFill>
                  <a:srgbClr val="1895CE"/>
                </a:solidFill>
              </a:rPr>
              <a:t>matière</a:t>
            </a:r>
            <a:r>
              <a:rPr lang="nl-BE" sz="4800" dirty="0">
                <a:solidFill>
                  <a:srgbClr val="1895CE"/>
                </a:solidFill>
              </a:rPr>
              <a:t> première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8194" name="Picture 2" descr="Zilver &amp;amp; Edelstaal | Kempkes.nl">
            <a:extLst>
              <a:ext uri="{FF2B5EF4-FFF2-40B4-BE49-F238E27FC236}">
                <a16:creationId xmlns:a16="http://schemas.microsoft.com/office/drawing/2014/main" id="{36626407-1FC4-4057-AB60-154B369D6E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640" y="4036334"/>
            <a:ext cx="4343686" cy="192560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bol.com | ONE TWO TOUCH schakelaar/stopcontact/USB ...">
            <a:extLst>
              <a:ext uri="{FF2B5EF4-FFF2-40B4-BE49-F238E27FC236}">
                <a16:creationId xmlns:a16="http://schemas.microsoft.com/office/drawing/2014/main" id="{8FEE64BD-F9FF-4AE6-9E0F-9C066FE385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93" y="1506955"/>
            <a:ext cx="523875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Vintage gerecycleerd losse printplaat groen zilver wit ...">
            <a:extLst>
              <a:ext uri="{FF2B5EF4-FFF2-40B4-BE49-F238E27FC236}">
                <a16:creationId xmlns:a16="http://schemas.microsoft.com/office/drawing/2014/main" id="{E5008D27-33CA-48D8-AC39-E7DFEF15D37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76505" y="1877820"/>
            <a:ext cx="3220852" cy="31023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1889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4B0FB0AD-9BDD-4C0C-A319-8C0C489744F8}"/>
              </a:ext>
            </a:extLst>
          </p:cNvPr>
          <p:cNvSpPr/>
          <p:nvPr/>
        </p:nvSpPr>
        <p:spPr>
          <a:xfrm>
            <a:off x="326570" y="434963"/>
            <a:ext cx="8490857" cy="598807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nl-BE"/>
          </a:p>
        </p:txBody>
      </p:sp>
      <p:sp>
        <p:nvSpPr>
          <p:cNvPr id="3" name="Tekstvak 2">
            <a:extLst>
              <a:ext uri="{FF2B5EF4-FFF2-40B4-BE49-F238E27FC236}">
                <a16:creationId xmlns:a16="http://schemas.microsoft.com/office/drawing/2014/main" id="{BB193A6F-D55B-4D8B-9357-0BF6F1C27FDE}"/>
              </a:ext>
            </a:extLst>
          </p:cNvPr>
          <p:cNvSpPr txBox="1"/>
          <p:nvPr/>
        </p:nvSpPr>
        <p:spPr>
          <a:xfrm>
            <a:off x="326571" y="2644169"/>
            <a:ext cx="8490857" cy="1569660"/>
          </a:xfrm>
          <a:prstGeom prst="rect">
            <a:avLst/>
          </a:prstGeom>
          <a:noFill/>
        </p:spPr>
        <p:txBody>
          <a:bodyPr wrap="square" rtlCol="0">
            <a:spAutoFit/>
          </a:bodyPr>
          <a:lstStyle/>
          <a:p>
            <a:pPr algn="ctr"/>
            <a:r>
              <a:rPr lang="nl-NL" sz="9600" dirty="0">
                <a:solidFill>
                  <a:schemeClr val="bg1"/>
                </a:solidFill>
                <a:ea typeface="Calibri" panose="020F0502020204030204" pitchFamily="34" charset="0"/>
                <a:cs typeface="Times New Roman" panose="02020603050405020304" pitchFamily="18" charset="0"/>
              </a:rPr>
              <a:t>TOUT EST VRAI!</a:t>
            </a:r>
            <a:endParaRPr lang="nl-BE" sz="9600" dirty="0">
              <a:solidFill>
                <a:schemeClr val="bg1"/>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291863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err="1">
                <a:solidFill>
                  <a:srgbClr val="1895CE"/>
                </a:solidFill>
              </a:rPr>
              <a:t>Devinez</a:t>
            </a:r>
            <a:r>
              <a:rPr lang="nl-BE" sz="4800" dirty="0">
                <a:solidFill>
                  <a:srgbClr val="1895CE"/>
                </a:solidFill>
              </a:rPr>
              <a:t> la </a:t>
            </a:r>
            <a:r>
              <a:rPr lang="nl-BE" sz="4800" dirty="0" err="1">
                <a:solidFill>
                  <a:srgbClr val="1895CE"/>
                </a:solidFill>
              </a:rPr>
              <a:t>matière</a:t>
            </a:r>
            <a:r>
              <a:rPr lang="nl-BE" sz="4800" dirty="0">
                <a:solidFill>
                  <a:srgbClr val="1895CE"/>
                </a:solidFill>
              </a:rPr>
              <a:t> première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5" name="Afbeelding 4" descr="Afbeelding met tekst, elektronica&#10;&#10;Automatisch gegenereerde beschrijving">
            <a:extLst>
              <a:ext uri="{FF2B5EF4-FFF2-40B4-BE49-F238E27FC236}">
                <a16:creationId xmlns:a16="http://schemas.microsoft.com/office/drawing/2014/main" id="{19F50E07-51DF-49A1-984E-F7E20E1A5FFB}"/>
              </a:ext>
            </a:extLst>
          </p:cNvPr>
          <p:cNvPicPr>
            <a:picLocks noChangeAspect="1"/>
          </p:cNvPicPr>
          <p:nvPr/>
        </p:nvPicPr>
        <p:blipFill>
          <a:blip r:embed="rId4"/>
          <a:stretch>
            <a:fillRect/>
          </a:stretch>
        </p:blipFill>
        <p:spPr>
          <a:xfrm>
            <a:off x="2423759" y="1603825"/>
            <a:ext cx="4320000" cy="4320000"/>
          </a:xfrm>
          <a:prstGeom prst="rect">
            <a:avLst/>
          </a:prstGeom>
        </p:spPr>
      </p:pic>
    </p:spTree>
    <p:extLst>
      <p:ext uri="{BB962C8B-B14F-4D97-AF65-F5344CB8AC3E}">
        <p14:creationId xmlns:p14="http://schemas.microsoft.com/office/powerpoint/2010/main" val="25534169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2" y="1704109"/>
            <a:ext cx="7762954" cy="4524315"/>
          </a:xfrm>
          <a:prstGeom prst="rect">
            <a:avLst/>
          </a:prstGeom>
          <a:noFill/>
        </p:spPr>
        <p:txBody>
          <a:bodyPr wrap="square" rtlCol="0">
            <a:spAutoFit/>
          </a:bodyPr>
          <a:lstStyle/>
          <a:p>
            <a:pPr lvl="0">
              <a:defRPr/>
            </a:pPr>
            <a:r>
              <a:rPr lang="fr-FR" sz="7200" dirty="0">
                <a:solidFill>
                  <a:prstClr val="white"/>
                </a:solidFill>
              </a:rPr>
              <a:t>Round 2: Devinez la matière première; Répondre
</a:t>
            </a:r>
            <a:endParaRPr kumimoji="0" lang="nl-BE" sz="20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7019164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Olivari deurkruk aurelia op rozet nikkel titaan pvd ...">
            <a:extLst>
              <a:ext uri="{FF2B5EF4-FFF2-40B4-BE49-F238E27FC236}">
                <a16:creationId xmlns:a16="http://schemas.microsoft.com/office/drawing/2014/main" id="{ED1123DD-6D78-4480-BF68-120894B18C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8133" y="2779487"/>
            <a:ext cx="4090617" cy="409061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4"/>
          <a:stretch>
            <a:fillRect/>
          </a:stretch>
        </p:blipFill>
        <p:spPr>
          <a:xfrm>
            <a:off x="7908787" y="5628401"/>
            <a:ext cx="1009335" cy="1036800"/>
          </a:xfrm>
          <a:prstGeom prst="rect">
            <a:avLst/>
          </a:prstGeom>
        </p:spPr>
      </p:pic>
      <p:sp>
        <p:nvSpPr>
          <p:cNvPr id="2" name="Tekstvak 1"/>
          <p:cNvSpPr txBox="1"/>
          <p:nvPr/>
        </p:nvSpPr>
        <p:spPr>
          <a:xfrm>
            <a:off x="332509" y="526473"/>
            <a:ext cx="8437418" cy="830997"/>
          </a:xfrm>
          <a:prstGeom prst="rect">
            <a:avLst/>
          </a:prstGeom>
          <a:noFill/>
        </p:spPr>
        <p:txBody>
          <a:bodyPr wrap="square" rtlCol="0">
            <a:spAutoFit/>
          </a:bodyPr>
          <a:lstStyle/>
          <a:p>
            <a:pPr lvl="0">
              <a:defRPr/>
            </a:pPr>
            <a:r>
              <a:rPr lang="nl-BE" sz="4800" dirty="0">
                <a:solidFill>
                  <a:srgbClr val="1895CE"/>
                </a:solidFill>
              </a:rPr>
              <a:t>Nickel</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6146" name="Picture 2" descr="Geborsteld nikkel doucheslang - Nikkel - Badkranenwinkel ...">
            <a:extLst>
              <a:ext uri="{FF2B5EF4-FFF2-40B4-BE49-F238E27FC236}">
                <a16:creationId xmlns:a16="http://schemas.microsoft.com/office/drawing/2014/main" id="{E5AF0BE7-AC01-4615-8146-37306AA4D20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457" r="15851" b="11127"/>
          <a:stretch/>
        </p:blipFill>
        <p:spPr bwMode="auto">
          <a:xfrm>
            <a:off x="332509" y="2610284"/>
            <a:ext cx="3993360" cy="3721243"/>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Allergie voor nikkel (patientenfolder)">
            <a:extLst>
              <a:ext uri="{FF2B5EF4-FFF2-40B4-BE49-F238E27FC236}">
                <a16:creationId xmlns:a16="http://schemas.microsoft.com/office/drawing/2014/main" id="{381CAD87-2708-4714-ADEB-24B45DDA7F5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15672"/>
          <a:stretch/>
        </p:blipFill>
        <p:spPr bwMode="auto">
          <a:xfrm>
            <a:off x="4827501" y="1357470"/>
            <a:ext cx="4090621" cy="2587176"/>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bol.com | 3 setjes Snaren voor Elektrische Gitaar .010 ...">
            <a:extLst>
              <a:ext uri="{FF2B5EF4-FFF2-40B4-BE49-F238E27FC236}">
                <a16:creationId xmlns:a16="http://schemas.microsoft.com/office/drawing/2014/main" id="{118408C1-61D8-4540-98D1-839D6F14D6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467" y="1357470"/>
            <a:ext cx="4090621" cy="2587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96434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830997"/>
          </a:xfrm>
          <a:prstGeom prst="rect">
            <a:avLst/>
          </a:prstGeom>
          <a:noFill/>
        </p:spPr>
        <p:txBody>
          <a:bodyPr wrap="square" rtlCol="0">
            <a:spAutoFit/>
          </a:bodyPr>
          <a:lstStyle/>
          <a:p>
            <a:pPr lvl="0">
              <a:defRPr/>
            </a:pPr>
            <a:r>
              <a:rPr lang="nl-BE" sz="4800" dirty="0" err="1">
                <a:solidFill>
                  <a:srgbClr val="1895CE"/>
                </a:solidFill>
              </a:rPr>
              <a:t>Cobalt</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1032" name="Picture 8" descr="Vintage blauwe vaas kobalt blauwe vaas blauwe vaas blauwe ...">
            <a:extLst>
              <a:ext uri="{FF2B5EF4-FFF2-40B4-BE49-F238E27FC236}">
                <a16:creationId xmlns:a16="http://schemas.microsoft.com/office/drawing/2014/main" id="{BADA9279-0060-4D94-B1C8-18ADC8C0483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960" t="8417" r="6054"/>
          <a:stretch/>
        </p:blipFill>
        <p:spPr bwMode="auto">
          <a:xfrm>
            <a:off x="5252152" y="3487676"/>
            <a:ext cx="3665970" cy="323697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oe ziet de batterij van een elektrische auto er vanbinnen ...">
            <a:extLst>
              <a:ext uri="{FF2B5EF4-FFF2-40B4-BE49-F238E27FC236}">
                <a16:creationId xmlns:a16="http://schemas.microsoft.com/office/drawing/2014/main" id="{504C8854-BC84-4B59-BE07-B3830689FC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509" y="1357470"/>
            <a:ext cx="4373645" cy="2460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5865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830997"/>
          </a:xfrm>
          <a:prstGeom prst="rect">
            <a:avLst/>
          </a:prstGeom>
          <a:noFill/>
        </p:spPr>
        <p:txBody>
          <a:bodyPr wrap="square" rtlCol="0">
            <a:spAutoFit/>
          </a:bodyPr>
          <a:lstStyle/>
          <a:p>
            <a:pPr lvl="0">
              <a:defRPr/>
            </a:pPr>
            <a:r>
              <a:rPr lang="nl-BE" sz="4800" dirty="0" err="1">
                <a:solidFill>
                  <a:srgbClr val="1895CE"/>
                </a:solidFill>
              </a:rPr>
              <a:t>Pétrole</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11268" name="Picture 4" descr="Plastic">
            <a:extLst>
              <a:ext uri="{FF2B5EF4-FFF2-40B4-BE49-F238E27FC236}">
                <a16:creationId xmlns:a16="http://schemas.microsoft.com/office/drawing/2014/main" id="{02F4A9CF-5AB7-4AC5-81EB-94493461E5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7083" y="3291168"/>
            <a:ext cx="4530436" cy="2997638"/>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a:extLst>
              <a:ext uri="{FF2B5EF4-FFF2-40B4-BE49-F238E27FC236}">
                <a16:creationId xmlns:a16="http://schemas.microsoft.com/office/drawing/2014/main" id="{F12DA375-EF02-424B-B5BA-B67D15C966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509" y="1357470"/>
            <a:ext cx="4542481" cy="2430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811285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a:solidFill>
                  <a:srgbClr val="1895CE"/>
                </a:solidFill>
              </a:rPr>
              <a:t>Or</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10242" name="Picture 2" descr="Inkoop goud zoals | gouden sieraden, gouden munten, gouden ...">
            <a:extLst>
              <a:ext uri="{FF2B5EF4-FFF2-40B4-BE49-F238E27FC236}">
                <a16:creationId xmlns:a16="http://schemas.microsoft.com/office/drawing/2014/main" id="{598CC0EE-B06A-4078-9356-2F6FFFEA26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5128" y="1480486"/>
            <a:ext cx="3593669" cy="196018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110 ideeën over Dental art | tandheelkunde, tandtechnicus ...">
            <a:extLst>
              <a:ext uri="{FF2B5EF4-FFF2-40B4-BE49-F238E27FC236}">
                <a16:creationId xmlns:a16="http://schemas.microsoft.com/office/drawing/2014/main" id="{1F27F897-1E08-4E45-83B6-8A24BDDABB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4868" y="3893832"/>
            <a:ext cx="2247900" cy="21907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enetische modificatie helpt bij onderzoek naar ...">
            <a:extLst>
              <a:ext uri="{FF2B5EF4-FFF2-40B4-BE49-F238E27FC236}">
                <a16:creationId xmlns:a16="http://schemas.microsoft.com/office/drawing/2014/main" id="{00A6AAA0-81FF-43A2-8CE0-B0CD8B15DB5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7308" y="3646888"/>
            <a:ext cx="4752619" cy="268463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uimtevaart in Nederland is lucratieve zaak">
            <a:extLst>
              <a:ext uri="{FF2B5EF4-FFF2-40B4-BE49-F238E27FC236}">
                <a16:creationId xmlns:a16="http://schemas.microsoft.com/office/drawing/2014/main" id="{67D8BF4B-9101-4309-A608-F925049EA71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2509" y="1311303"/>
            <a:ext cx="4752619" cy="2376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71189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err="1">
                <a:solidFill>
                  <a:srgbClr val="1895CE"/>
                </a:solidFill>
              </a:rPr>
              <a:t>Cuivre</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9218" name="Picture 2" descr="Copper ~ Industrial Foundry">
            <a:extLst>
              <a:ext uri="{FF2B5EF4-FFF2-40B4-BE49-F238E27FC236}">
                <a16:creationId xmlns:a16="http://schemas.microsoft.com/office/drawing/2014/main" id="{C0918600-5348-4993-87E3-08417A8343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509" y="1317418"/>
            <a:ext cx="4514850" cy="295275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Koperwinning uit kopererts | Wetenschap: Scheikunde">
            <a:extLst>
              <a:ext uri="{FF2B5EF4-FFF2-40B4-BE49-F238E27FC236}">
                <a16:creationId xmlns:a16="http://schemas.microsoft.com/office/drawing/2014/main" id="{20A5EEB9-39B6-4D7F-836F-AAF8C453B4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8337" y="3706316"/>
            <a:ext cx="3174592" cy="2111104"/>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Op het gemak - Rotonde - rotondekunst.eu">
            <a:extLst>
              <a:ext uri="{FF2B5EF4-FFF2-40B4-BE49-F238E27FC236}">
                <a16:creationId xmlns:a16="http://schemas.microsoft.com/office/drawing/2014/main" id="{D6A45E6D-6B8D-472B-964A-0B852ED5534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8756" y="3072849"/>
            <a:ext cx="4508763" cy="325867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Pissebedden Bestrijden: 11 Methodes Uitgelegd ...">
            <a:extLst>
              <a:ext uri="{FF2B5EF4-FFF2-40B4-BE49-F238E27FC236}">
                <a16:creationId xmlns:a16="http://schemas.microsoft.com/office/drawing/2014/main" id="{DA94D09D-081D-4EA0-A3B4-63D80715514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6861" y="1569236"/>
            <a:ext cx="3392552" cy="177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48398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err="1">
                <a:solidFill>
                  <a:srgbClr val="1895CE"/>
                </a:solidFill>
              </a:rPr>
              <a:t>Argent</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8194" name="Picture 2" descr="Zilver &amp;amp; Edelstaal | Kempkes.nl">
            <a:extLst>
              <a:ext uri="{FF2B5EF4-FFF2-40B4-BE49-F238E27FC236}">
                <a16:creationId xmlns:a16="http://schemas.microsoft.com/office/drawing/2014/main" id="{36626407-1FC4-4057-AB60-154B369D6E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640" y="4036334"/>
            <a:ext cx="4343686" cy="192560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bol.com | ONE TWO TOUCH schakelaar/stopcontact/USB ...">
            <a:extLst>
              <a:ext uri="{FF2B5EF4-FFF2-40B4-BE49-F238E27FC236}">
                <a16:creationId xmlns:a16="http://schemas.microsoft.com/office/drawing/2014/main" id="{8FEE64BD-F9FF-4AE6-9E0F-9C066FE385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93" y="1506955"/>
            <a:ext cx="523875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Vintage gerecycleerd losse printplaat groen zilver wit ...">
            <a:extLst>
              <a:ext uri="{FF2B5EF4-FFF2-40B4-BE49-F238E27FC236}">
                <a16:creationId xmlns:a16="http://schemas.microsoft.com/office/drawing/2014/main" id="{E5008D27-33CA-48D8-AC39-E7DFEF15D37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76505" y="1877820"/>
            <a:ext cx="3220852" cy="31023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10709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1569660"/>
          </a:xfrm>
          <a:prstGeom prst="rect">
            <a:avLst/>
          </a:prstGeom>
          <a:noFill/>
        </p:spPr>
        <p:txBody>
          <a:bodyPr wrap="square" rtlCol="0">
            <a:spAutoFit/>
          </a:bodyPr>
          <a:lstStyle/>
          <a:p>
            <a:pPr lvl="0">
              <a:defRPr/>
            </a:pPr>
            <a:r>
              <a:rPr lang="nl-BE" sz="4800" dirty="0">
                <a:solidFill>
                  <a:srgbClr val="1895CE"/>
                </a:solidFill>
              </a:rPr>
              <a:t>Lithium, </a:t>
            </a:r>
            <a:r>
              <a:rPr lang="nl-BE" sz="4800" dirty="0" err="1">
                <a:solidFill>
                  <a:srgbClr val="1895CE"/>
                </a:solidFill>
              </a:rPr>
              <a:t>cobalt</a:t>
            </a:r>
            <a:r>
              <a:rPr lang="nl-BE" sz="4800" dirty="0">
                <a:solidFill>
                  <a:srgbClr val="1895CE"/>
                </a:solidFill>
              </a:rPr>
              <a:t>, </a:t>
            </a:r>
            <a:r>
              <a:rPr lang="nl-BE" sz="4800" dirty="0" err="1">
                <a:solidFill>
                  <a:srgbClr val="1895CE"/>
                </a:solidFill>
              </a:rPr>
              <a:t>nickel</a:t>
            </a:r>
            <a:r>
              <a:rPr lang="nl-BE" sz="4800" dirty="0">
                <a:solidFill>
                  <a:srgbClr val="1895CE"/>
                </a:solidFill>
              </a:rPr>
              <a:t>...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pic>
        <p:nvPicPr>
          <p:cNvPr id="4" name="Afbeelding 3" descr="Afbeelding met persoon, vasthouden, hand, vlees&#10;&#10;Automatisch gegenereerde beschrijving">
            <a:extLst>
              <a:ext uri="{FF2B5EF4-FFF2-40B4-BE49-F238E27FC236}">
                <a16:creationId xmlns:a16="http://schemas.microsoft.com/office/drawing/2014/main" id="{9564559A-0985-483F-A57F-0C56E49995BD}"/>
              </a:ext>
            </a:extLst>
          </p:cNvPr>
          <p:cNvPicPr>
            <a:picLocks noChangeAspect="1"/>
          </p:cNvPicPr>
          <p:nvPr/>
        </p:nvPicPr>
        <p:blipFill>
          <a:blip r:embed="rId4"/>
          <a:stretch>
            <a:fillRect/>
          </a:stretch>
        </p:blipFill>
        <p:spPr>
          <a:xfrm>
            <a:off x="5138122" y="1255200"/>
            <a:ext cx="3783658" cy="2099602"/>
          </a:xfrm>
          <a:prstGeom prst="rect">
            <a:avLst/>
          </a:prstGeom>
        </p:spPr>
      </p:pic>
      <p:pic>
        <p:nvPicPr>
          <p:cNvPr id="7" name="Afbeelding 6" descr="Afbeelding met rots, rotsachtig, natuur, stapel&#10;&#10;Automatisch gegenereerde beschrijving">
            <a:extLst>
              <a:ext uri="{FF2B5EF4-FFF2-40B4-BE49-F238E27FC236}">
                <a16:creationId xmlns:a16="http://schemas.microsoft.com/office/drawing/2014/main" id="{76F59DC1-886E-47FA-AE69-14E77732817B}"/>
              </a:ext>
            </a:extLst>
          </p:cNvPr>
          <p:cNvPicPr>
            <a:picLocks noChangeAspect="1"/>
          </p:cNvPicPr>
          <p:nvPr/>
        </p:nvPicPr>
        <p:blipFill>
          <a:blip r:embed="rId5"/>
          <a:stretch>
            <a:fillRect/>
          </a:stretch>
        </p:blipFill>
        <p:spPr>
          <a:xfrm>
            <a:off x="5138122" y="3354802"/>
            <a:ext cx="3780000" cy="1735364"/>
          </a:xfrm>
          <a:prstGeom prst="rect">
            <a:avLst/>
          </a:prstGeom>
        </p:spPr>
      </p:pic>
      <p:pic>
        <p:nvPicPr>
          <p:cNvPr id="12" name="Afbeelding 11" descr="Afbeelding met tekst, elektronica&#10;&#10;Automatisch gegenereerde beschrijving">
            <a:extLst>
              <a:ext uri="{FF2B5EF4-FFF2-40B4-BE49-F238E27FC236}">
                <a16:creationId xmlns:a16="http://schemas.microsoft.com/office/drawing/2014/main" id="{05BACD1D-67F0-47AB-8B8A-40397AF711A9}"/>
              </a:ext>
            </a:extLst>
          </p:cNvPr>
          <p:cNvPicPr>
            <a:picLocks noChangeAspect="1"/>
          </p:cNvPicPr>
          <p:nvPr/>
        </p:nvPicPr>
        <p:blipFill>
          <a:blip r:embed="rId6"/>
          <a:stretch>
            <a:fillRect/>
          </a:stretch>
        </p:blipFill>
        <p:spPr>
          <a:xfrm>
            <a:off x="841702" y="2430334"/>
            <a:ext cx="2520000" cy="2520000"/>
          </a:xfrm>
          <a:prstGeom prst="rect">
            <a:avLst/>
          </a:prstGeom>
        </p:spPr>
      </p:pic>
      <p:sp>
        <p:nvSpPr>
          <p:cNvPr id="3" name="Tekstvak 2">
            <a:extLst>
              <a:ext uri="{FF2B5EF4-FFF2-40B4-BE49-F238E27FC236}">
                <a16:creationId xmlns:a16="http://schemas.microsoft.com/office/drawing/2014/main" id="{8A4A9D37-4DC5-4553-9230-E853E51B03E2}"/>
              </a:ext>
            </a:extLst>
          </p:cNvPr>
          <p:cNvSpPr txBox="1"/>
          <p:nvPr/>
        </p:nvSpPr>
        <p:spPr>
          <a:xfrm>
            <a:off x="3802743" y="3429000"/>
            <a:ext cx="508000" cy="830997"/>
          </a:xfrm>
          <a:prstGeom prst="rect">
            <a:avLst/>
          </a:prstGeom>
          <a:noFill/>
        </p:spPr>
        <p:txBody>
          <a:bodyPr wrap="square" rtlCol="0">
            <a:spAutoFit/>
          </a:bodyPr>
          <a:lstStyle/>
          <a:p>
            <a:r>
              <a:rPr lang="nl-NL" sz="4800" dirty="0"/>
              <a:t>=</a:t>
            </a:r>
            <a:endParaRPr lang="nl-BE" sz="4800" dirty="0"/>
          </a:p>
        </p:txBody>
      </p:sp>
      <p:pic>
        <p:nvPicPr>
          <p:cNvPr id="11" name="Afbeelding 10" descr="Afbeelding met dessert&#10;&#10;Automatisch gegenereerde beschrijving">
            <a:extLst>
              <a:ext uri="{FF2B5EF4-FFF2-40B4-BE49-F238E27FC236}">
                <a16:creationId xmlns:a16="http://schemas.microsoft.com/office/drawing/2014/main" id="{5E7CE645-81F7-4797-8BA1-4E95BE99054E}"/>
              </a:ext>
            </a:extLst>
          </p:cNvPr>
          <p:cNvPicPr>
            <a:picLocks noChangeAspect="1"/>
          </p:cNvPicPr>
          <p:nvPr/>
        </p:nvPicPr>
        <p:blipFill rotWithShape="1">
          <a:blip r:embed="rId7"/>
          <a:srcRect t="16392"/>
          <a:stretch/>
        </p:blipFill>
        <p:spPr>
          <a:xfrm>
            <a:off x="5138122" y="5093348"/>
            <a:ext cx="3780000" cy="2106906"/>
          </a:xfrm>
          <a:prstGeom prst="rect">
            <a:avLst/>
          </a:prstGeom>
        </p:spPr>
      </p:pic>
    </p:spTree>
    <p:extLst>
      <p:ext uri="{BB962C8B-B14F-4D97-AF65-F5344CB8AC3E}">
        <p14:creationId xmlns:p14="http://schemas.microsoft.com/office/powerpoint/2010/main" val="24026409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696896" y="1268219"/>
            <a:ext cx="7762954" cy="4524315"/>
          </a:xfrm>
          <a:prstGeom prst="rect">
            <a:avLst/>
          </a:prstGeom>
          <a:noFill/>
        </p:spPr>
        <p:txBody>
          <a:bodyPr wrap="square" lIns="91440" tIns="45720" rIns="91440" bIns="45720" rtlCol="0" anchor="t">
            <a:spAutoFit/>
          </a:bodyPr>
          <a:lstStyle/>
          <a:p>
            <a:pPr lvl="0">
              <a:defRPr/>
            </a:pPr>
            <a:r>
              <a:rPr lang="fr-FR" sz="7200" dirty="0">
                <a:solidFill>
                  <a:schemeClr val="bg1"/>
                </a:solidFill>
              </a:rPr>
              <a:t>Round 2 : Matières premières; Temps de puzzle</a:t>
            </a:r>
            <a:r>
              <a:rPr lang="fr-FR" sz="7200" dirty="0"/>
              <a:t>
</a:t>
            </a:r>
            <a:endParaRPr kumimoji="0" lang="nl-BE" sz="20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37768480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A06059F-5893-4468-B95E-2F12AEF246A5}"/>
              </a:ext>
            </a:extLst>
          </p:cNvPr>
          <p:cNvSpPr>
            <a:spLocks noGrp="1"/>
          </p:cNvSpPr>
          <p:nvPr>
            <p:ph type="title"/>
          </p:nvPr>
        </p:nvSpPr>
        <p:spPr>
          <a:xfrm>
            <a:off x="457200" y="274638"/>
            <a:ext cx="8229600" cy="1143000"/>
          </a:xfrm>
        </p:spPr>
        <p:txBody>
          <a:bodyPr>
            <a:normAutofit fontScale="90000"/>
          </a:bodyPr>
          <a:lstStyle/>
          <a:p>
            <a:r>
              <a:rPr lang="en-US" dirty="0"/>
              <a:t>Urban mining: </a:t>
            </a:r>
            <a:r>
              <a:rPr lang="en-US" dirty="0" err="1"/>
              <a:t>une</a:t>
            </a:r>
            <a:r>
              <a:rPr lang="en-US" dirty="0"/>
              <a:t> mine à la </a:t>
            </a:r>
            <a:r>
              <a:rPr lang="en-US" dirty="0" err="1"/>
              <a:t>valeur</a:t>
            </a:r>
            <a:r>
              <a:rPr lang="en-US" dirty="0"/>
              <a:t> </a:t>
            </a:r>
            <a:r>
              <a:rPr lang="en-US" dirty="0" err="1"/>
              <a:t>inimaginable</a:t>
            </a:r>
            <a:r>
              <a:rPr lang="en-US" dirty="0"/>
              <a:t> sur </a:t>
            </a:r>
            <a:r>
              <a:rPr lang="en-US" dirty="0" err="1"/>
              <a:t>terre</a:t>
            </a:r>
            <a:r>
              <a:rPr lang="en-US" dirty="0"/>
              <a:t> ! </a:t>
            </a:r>
          </a:p>
        </p:txBody>
      </p:sp>
      <p:pic>
        <p:nvPicPr>
          <p:cNvPr id="2" name="Afbeelding 1">
            <a:extLst>
              <a:ext uri="{FF2B5EF4-FFF2-40B4-BE49-F238E27FC236}">
                <a16:creationId xmlns:a16="http://schemas.microsoft.com/office/drawing/2014/main" id="{8B1A5F94-B027-4F1C-ABF4-4B1713F4E362}"/>
              </a:ext>
            </a:extLst>
          </p:cNvPr>
          <p:cNvPicPr>
            <a:picLocks noChangeAspect="1"/>
          </p:cNvPicPr>
          <p:nvPr/>
        </p:nvPicPr>
        <p:blipFill>
          <a:blip r:embed="rId3"/>
          <a:stretch>
            <a:fillRect/>
          </a:stretch>
        </p:blipFill>
        <p:spPr>
          <a:xfrm>
            <a:off x="1181766" y="1600200"/>
            <a:ext cx="6780468" cy="4525963"/>
          </a:xfrm>
          <a:prstGeom prst="rect">
            <a:avLst/>
          </a:prstGeom>
          <a:noFill/>
        </p:spPr>
      </p:pic>
    </p:spTree>
    <p:extLst>
      <p:ext uri="{BB962C8B-B14F-4D97-AF65-F5344CB8AC3E}">
        <p14:creationId xmlns:p14="http://schemas.microsoft.com/office/powerpoint/2010/main" val="12921967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F724A3-E4DC-442C-8547-5C54163445E1}"/>
              </a:ext>
            </a:extLst>
          </p:cNvPr>
          <p:cNvSpPr>
            <a:spLocks noGrp="1"/>
          </p:cNvSpPr>
          <p:nvPr>
            <p:ph type="ctrTitle"/>
          </p:nvPr>
        </p:nvSpPr>
        <p:spPr/>
        <p:txBody>
          <a:bodyPr/>
          <a:lstStyle/>
          <a:p>
            <a:endParaRPr lang="nl-BE"/>
          </a:p>
        </p:txBody>
      </p:sp>
      <p:sp>
        <p:nvSpPr>
          <p:cNvPr id="3" name="Ondertitel 2">
            <a:extLst>
              <a:ext uri="{FF2B5EF4-FFF2-40B4-BE49-F238E27FC236}">
                <a16:creationId xmlns:a16="http://schemas.microsoft.com/office/drawing/2014/main" id="{BC549547-61F6-4D19-B835-C302F9F759DE}"/>
              </a:ext>
            </a:extLst>
          </p:cNvPr>
          <p:cNvSpPr>
            <a:spLocks noGrp="1"/>
          </p:cNvSpPr>
          <p:nvPr>
            <p:ph type="subTitle" idx="1"/>
          </p:nvPr>
        </p:nvSpPr>
        <p:spPr/>
        <p:txBody>
          <a:bodyPr/>
          <a:lstStyle/>
          <a:p>
            <a:endParaRPr lang="nl-BE"/>
          </a:p>
        </p:txBody>
      </p:sp>
      <p:pic>
        <p:nvPicPr>
          <p:cNvPr id="5" name="Afbeelding 4">
            <a:extLst>
              <a:ext uri="{FF2B5EF4-FFF2-40B4-BE49-F238E27FC236}">
                <a16:creationId xmlns:a16="http://schemas.microsoft.com/office/drawing/2014/main" id="{D168640F-1FCF-4106-A2C1-3357DAE866C8}"/>
              </a:ext>
            </a:extLst>
          </p:cNvPr>
          <p:cNvPicPr>
            <a:picLocks noChangeAspect="1"/>
          </p:cNvPicPr>
          <p:nvPr/>
        </p:nvPicPr>
        <p:blipFill rotWithShape="1">
          <a:blip r:embed="rId3"/>
          <a:srcRect l="9410" t="6390" r="4702" b="2992"/>
          <a:stretch/>
        </p:blipFill>
        <p:spPr>
          <a:xfrm>
            <a:off x="0" y="500241"/>
            <a:ext cx="9144000" cy="5424891"/>
          </a:xfrm>
          <a:prstGeom prst="rect">
            <a:avLst/>
          </a:prstGeom>
        </p:spPr>
      </p:pic>
      <p:sp>
        <p:nvSpPr>
          <p:cNvPr id="8" name="Tekstvak 7">
            <a:extLst>
              <a:ext uri="{FF2B5EF4-FFF2-40B4-BE49-F238E27FC236}">
                <a16:creationId xmlns:a16="http://schemas.microsoft.com/office/drawing/2014/main" id="{381404C9-6FF9-40E7-B463-05DAF6010C3B}"/>
              </a:ext>
            </a:extLst>
          </p:cNvPr>
          <p:cNvSpPr txBox="1"/>
          <p:nvPr/>
        </p:nvSpPr>
        <p:spPr>
          <a:xfrm>
            <a:off x="55466" y="1082455"/>
            <a:ext cx="1685483" cy="438582"/>
          </a:xfrm>
          <a:prstGeom prst="rect">
            <a:avLst/>
          </a:prstGeom>
          <a:solidFill>
            <a:srgbClr val="C00000"/>
          </a:solidFill>
        </p:spPr>
        <p:txBody>
          <a:bodyPr wrap="square" lIns="68580" tIns="34290" rIns="68580" bIns="34290" rtlCol="0" anchor="t">
            <a:spAutoFit/>
          </a:bodyPr>
          <a:lstStyle/>
          <a:p>
            <a:pPr lvl="0">
              <a:defRPr/>
            </a:pPr>
            <a:r>
              <a:rPr lang="nl-BE" sz="2400" dirty="0" err="1">
                <a:solidFill>
                  <a:prstClr val="white"/>
                </a:solidFill>
              </a:rPr>
              <a:t>Russie</a:t>
            </a:r>
            <a:endParaRPr kumimoji="0" lang="nl-BE"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kstvak 8">
            <a:extLst>
              <a:ext uri="{FF2B5EF4-FFF2-40B4-BE49-F238E27FC236}">
                <a16:creationId xmlns:a16="http://schemas.microsoft.com/office/drawing/2014/main" id="{005DCE66-06A0-48D4-8FEE-ED3D062BDE70}"/>
              </a:ext>
            </a:extLst>
          </p:cNvPr>
          <p:cNvSpPr txBox="1"/>
          <p:nvPr/>
        </p:nvSpPr>
        <p:spPr>
          <a:xfrm>
            <a:off x="1876727" y="1082455"/>
            <a:ext cx="1621788" cy="438582"/>
          </a:xfrm>
          <a:prstGeom prst="rect">
            <a:avLst/>
          </a:prstGeom>
          <a:solidFill>
            <a:srgbClr val="C00000"/>
          </a:solidFill>
        </p:spPr>
        <p:txBody>
          <a:bodyPr wrap="square" lIns="68580" tIns="34290" rIns="68580" bIns="34290" rtlCol="0" anchor="t">
            <a:spAutoFit/>
          </a:bodyPr>
          <a:lstStyle/>
          <a:p>
            <a:pPr lvl="0">
              <a:defRPr/>
            </a:pPr>
            <a:r>
              <a:rPr lang="nl-BE" sz="2400" dirty="0">
                <a:solidFill>
                  <a:prstClr val="white"/>
                </a:solidFill>
              </a:rPr>
              <a:t>S. – </a:t>
            </a:r>
            <a:r>
              <a:rPr lang="nl-BE" sz="2400" dirty="0" err="1">
                <a:solidFill>
                  <a:prstClr val="white"/>
                </a:solidFill>
              </a:rPr>
              <a:t>Arabie</a:t>
            </a:r>
            <a:endParaRPr lang="nl-BE" sz="2400" dirty="0">
              <a:solidFill>
                <a:prstClr val="white"/>
              </a:solidFill>
              <a:latin typeface="Calibri" panose="020F0502020204030204"/>
            </a:endParaRPr>
          </a:p>
        </p:txBody>
      </p:sp>
      <p:sp>
        <p:nvSpPr>
          <p:cNvPr id="10" name="Tekstvak 9">
            <a:extLst>
              <a:ext uri="{FF2B5EF4-FFF2-40B4-BE49-F238E27FC236}">
                <a16:creationId xmlns:a16="http://schemas.microsoft.com/office/drawing/2014/main" id="{DB7F7704-E231-412C-BCD5-C714F2C0A9E4}"/>
              </a:ext>
            </a:extLst>
          </p:cNvPr>
          <p:cNvSpPr txBox="1"/>
          <p:nvPr/>
        </p:nvSpPr>
        <p:spPr>
          <a:xfrm>
            <a:off x="3617676" y="1029819"/>
            <a:ext cx="1621788"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BE" sz="2400" dirty="0">
                <a:solidFill>
                  <a:prstClr val="white"/>
                </a:solidFill>
                <a:latin typeface="Calibri" panose="020F0502020204030204"/>
              </a:rPr>
              <a:t>Co</a:t>
            </a:r>
            <a:endParaRPr kumimoji="0" lang="nl-BE"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kstvak 10">
            <a:extLst>
              <a:ext uri="{FF2B5EF4-FFF2-40B4-BE49-F238E27FC236}">
                <a16:creationId xmlns:a16="http://schemas.microsoft.com/office/drawing/2014/main" id="{9422B78A-64A2-4099-A961-847E082A094F}"/>
              </a:ext>
            </a:extLst>
          </p:cNvPr>
          <p:cNvSpPr txBox="1"/>
          <p:nvPr/>
        </p:nvSpPr>
        <p:spPr>
          <a:xfrm>
            <a:off x="55466" y="1692901"/>
            <a:ext cx="1630017" cy="523220"/>
          </a:xfrm>
          <a:prstGeom prst="rect">
            <a:avLst/>
          </a:prstGeom>
          <a:solidFill>
            <a:srgbClr val="C00000"/>
          </a:solidFill>
        </p:spPr>
        <p:txBody>
          <a:bodyPr wrap="square" lIns="91440" tIns="45720" rIns="91440" bIns="45720" rtlCol="0" anchor="t">
            <a:spAutoFit/>
          </a:bodyPr>
          <a:lstStyle/>
          <a:p>
            <a:pPr lvl="0">
              <a:defRPr/>
            </a:pPr>
            <a:r>
              <a:rPr lang="fr-FR" sz="1400" dirty="0">
                <a:solidFill>
                  <a:prstClr val="white"/>
                </a:solidFill>
              </a:rPr>
              <a:t>Les vilains gnomes, les </a:t>
            </a:r>
            <a:r>
              <a:rPr lang="fr-FR" sz="1400" dirty="0" err="1">
                <a:solidFill>
                  <a:prstClr val="white"/>
                </a:solidFill>
              </a:rPr>
              <a:t>cobalds</a:t>
            </a:r>
            <a:endParaRPr kumimoji="0" lang="nl-BE"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kstvak 11">
            <a:extLst>
              <a:ext uri="{FF2B5EF4-FFF2-40B4-BE49-F238E27FC236}">
                <a16:creationId xmlns:a16="http://schemas.microsoft.com/office/drawing/2014/main" id="{B08214A3-C5CE-489A-822E-BCBDDCDDB4AF}"/>
              </a:ext>
            </a:extLst>
          </p:cNvPr>
          <p:cNvSpPr txBox="1"/>
          <p:nvPr/>
        </p:nvSpPr>
        <p:spPr>
          <a:xfrm>
            <a:off x="1846108" y="1692901"/>
            <a:ext cx="1683025" cy="646331"/>
          </a:xfrm>
          <a:prstGeom prst="rect">
            <a:avLst/>
          </a:prstGeom>
          <a:solidFill>
            <a:srgbClr val="C00000"/>
          </a:solidFill>
        </p:spPr>
        <p:txBody>
          <a:bodyPr wrap="square" rtlCol="0">
            <a:spAutoFit/>
          </a:bodyPr>
          <a:lstStyle/>
          <a:p>
            <a:pPr lvl="0">
              <a:defRPr/>
            </a:pPr>
            <a:r>
              <a:rPr lang="fr-FR" sz="1200" dirty="0">
                <a:solidFill>
                  <a:prstClr val="white"/>
                </a:solidFill>
              </a:rPr>
              <a:t>Pour l’acier inoxydable et les piles rechargeables</a:t>
            </a:r>
            <a:endParaRPr kumimoji="0" lang="nl-BE"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kstvak 12">
            <a:extLst>
              <a:ext uri="{FF2B5EF4-FFF2-40B4-BE49-F238E27FC236}">
                <a16:creationId xmlns:a16="http://schemas.microsoft.com/office/drawing/2014/main" id="{1E023ED2-F4BE-46A9-ACEB-BC6AB451A7CC}"/>
              </a:ext>
            </a:extLst>
          </p:cNvPr>
          <p:cNvSpPr txBox="1"/>
          <p:nvPr/>
        </p:nvSpPr>
        <p:spPr>
          <a:xfrm>
            <a:off x="3617675" y="1747174"/>
            <a:ext cx="1630017" cy="346249"/>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schemeClr val="bg1"/>
                </a:solidFill>
                <a:effectLst/>
                <a:uLnTx/>
                <a:uFillTx/>
                <a:latin typeface="Calibri" panose="020F0502020204030204"/>
                <a:ea typeface="+mn-ea"/>
                <a:cs typeface="+mn-cs"/>
              </a:rPr>
              <a:t>Q8</a:t>
            </a:r>
          </a:p>
        </p:txBody>
      </p:sp>
      <p:sp>
        <p:nvSpPr>
          <p:cNvPr id="14" name="Tekstvak 13">
            <a:extLst>
              <a:ext uri="{FF2B5EF4-FFF2-40B4-BE49-F238E27FC236}">
                <a16:creationId xmlns:a16="http://schemas.microsoft.com/office/drawing/2014/main" id="{2E207A7F-BCA8-47D4-8B71-362F49E88D7B}"/>
              </a:ext>
            </a:extLst>
          </p:cNvPr>
          <p:cNvSpPr txBox="1"/>
          <p:nvPr/>
        </p:nvSpPr>
        <p:spPr>
          <a:xfrm>
            <a:off x="110931" y="2444491"/>
            <a:ext cx="1630017" cy="46166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prstClr val="white"/>
                </a:solidFill>
                <a:effectLst/>
                <a:uLnTx/>
                <a:uFillTx/>
                <a:latin typeface="Calibri" panose="020F0502020204030204"/>
                <a:ea typeface="+mn-ea"/>
                <a:cs typeface="+mn-cs"/>
              </a:rPr>
              <a:t>Ni</a:t>
            </a:r>
          </a:p>
        </p:txBody>
      </p:sp>
      <p:sp>
        <p:nvSpPr>
          <p:cNvPr id="15" name="Tekstvak 14">
            <a:extLst>
              <a:ext uri="{FF2B5EF4-FFF2-40B4-BE49-F238E27FC236}">
                <a16:creationId xmlns:a16="http://schemas.microsoft.com/office/drawing/2014/main" id="{788B6CF4-85B6-475F-98C6-3B073D17B303}"/>
              </a:ext>
            </a:extLst>
          </p:cNvPr>
          <p:cNvSpPr txBox="1"/>
          <p:nvPr/>
        </p:nvSpPr>
        <p:spPr>
          <a:xfrm>
            <a:off x="1880522" y="2423837"/>
            <a:ext cx="1630017" cy="523220"/>
          </a:xfrm>
          <a:prstGeom prst="rect">
            <a:avLst/>
          </a:prstGeom>
          <a:solidFill>
            <a:srgbClr val="C00000"/>
          </a:solidFill>
        </p:spPr>
        <p:txBody>
          <a:bodyPr wrap="square" lIns="91440" tIns="45720" rIns="91440" bIns="45720" rtlCol="0" anchor="t">
            <a:spAutoFit/>
          </a:bodyPr>
          <a:lstStyle/>
          <a:p>
            <a:pPr lvl="0">
              <a:defRPr/>
            </a:pPr>
            <a:r>
              <a:rPr lang="fr-FR" sz="1400" dirty="0">
                <a:solidFill>
                  <a:prstClr val="white"/>
                </a:solidFill>
                <a:ea typeface="+mn-lt"/>
                <a:cs typeface="Calibri" panose="020F0502020204030204"/>
              </a:rPr>
              <a:t>Aussi dans le corps humain</a:t>
            </a:r>
            <a:endPar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Calibri"/>
            </a:endParaRPr>
          </a:p>
        </p:txBody>
      </p:sp>
      <p:sp>
        <p:nvSpPr>
          <p:cNvPr id="16" name="Tekstvak 15">
            <a:extLst>
              <a:ext uri="{FF2B5EF4-FFF2-40B4-BE49-F238E27FC236}">
                <a16:creationId xmlns:a16="http://schemas.microsoft.com/office/drawing/2014/main" id="{54090EEA-947C-434D-9161-18E6769F6A9C}"/>
              </a:ext>
            </a:extLst>
          </p:cNvPr>
          <p:cNvSpPr txBox="1"/>
          <p:nvPr/>
        </p:nvSpPr>
        <p:spPr>
          <a:xfrm>
            <a:off x="3606287" y="2357561"/>
            <a:ext cx="1641406" cy="600164"/>
          </a:xfrm>
          <a:prstGeom prst="rect">
            <a:avLst/>
          </a:prstGeom>
          <a:solidFill>
            <a:srgbClr val="C00000"/>
          </a:solidFill>
        </p:spPr>
        <p:txBody>
          <a:bodyPr wrap="square" rtlCol="0">
            <a:spAutoFit/>
          </a:bodyPr>
          <a:lstStyle/>
          <a:p>
            <a:pPr lvl="0">
              <a:defRPr/>
            </a:pPr>
            <a:r>
              <a:rPr lang="fr-FR" sz="1100" dirty="0">
                <a:solidFill>
                  <a:prstClr val="white"/>
                </a:solidFill>
              </a:rPr>
              <a:t>Sous-produit du minerai dont aucun cuivre ne peut être extrait</a:t>
            </a:r>
            <a:endParaRPr kumimoji="0" lang="nl-BE" sz="11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kstvak 16">
            <a:extLst>
              <a:ext uri="{FF2B5EF4-FFF2-40B4-BE49-F238E27FC236}">
                <a16:creationId xmlns:a16="http://schemas.microsoft.com/office/drawing/2014/main" id="{D4AA91BC-DC3C-41AD-A218-24EA31670C03}"/>
              </a:ext>
            </a:extLst>
          </p:cNvPr>
          <p:cNvSpPr txBox="1"/>
          <p:nvPr/>
        </p:nvSpPr>
        <p:spPr>
          <a:xfrm>
            <a:off x="110932" y="3135158"/>
            <a:ext cx="1574551" cy="500137"/>
          </a:xfrm>
          <a:prstGeom prst="rect">
            <a:avLst/>
          </a:prstGeom>
          <a:solidFill>
            <a:srgbClr val="C00000"/>
          </a:solidFill>
        </p:spPr>
        <p:txBody>
          <a:bodyPr wrap="square" lIns="68580" tIns="34290" rIns="68580" bIns="34290" rtlCol="0" anchor="t">
            <a:spAutoFit/>
          </a:bodyPr>
          <a:lstStyle/>
          <a:p>
            <a:pPr lvl="0">
              <a:defRPr/>
            </a:pPr>
            <a:r>
              <a:rPr lang="nl-BE" sz="1400" dirty="0" err="1">
                <a:solidFill>
                  <a:prstClr val="white"/>
                </a:solidFill>
                <a:ea typeface="+mn-lt"/>
                <a:cs typeface="Calibri" panose="020F0502020204030204"/>
              </a:rPr>
              <a:t>Originaire</a:t>
            </a:r>
            <a:r>
              <a:rPr lang="nl-BE" sz="1400" dirty="0">
                <a:solidFill>
                  <a:prstClr val="white"/>
                </a:solidFill>
                <a:ea typeface="+mn-lt"/>
                <a:cs typeface="Calibri" panose="020F0502020204030204"/>
              </a:rPr>
              <a:t> du </a:t>
            </a:r>
            <a:r>
              <a:rPr lang="nl-BE" sz="1400" dirty="0" err="1">
                <a:solidFill>
                  <a:prstClr val="white"/>
                </a:solidFill>
                <a:ea typeface="+mn-lt"/>
                <a:cs typeface="Calibri" panose="020F0502020204030204"/>
              </a:rPr>
              <a:t>plancton</a:t>
            </a:r>
            <a:endParaRPr kumimoji="0" lang="nl-BE" sz="1400" b="0" i="0" u="none" strike="noStrike" kern="1200" cap="none" spc="0" normalizeH="0" baseline="0" noProof="0" dirty="0">
              <a:ln>
                <a:noFill/>
              </a:ln>
              <a:solidFill>
                <a:prstClr val="white"/>
              </a:solidFill>
              <a:effectLst/>
              <a:uLnTx/>
              <a:uFillTx/>
              <a:latin typeface="Calibri" panose="020F0502020204030204"/>
              <a:ea typeface="+mn-ea"/>
              <a:cs typeface="Calibri"/>
            </a:endParaRPr>
          </a:p>
        </p:txBody>
      </p:sp>
      <p:sp>
        <p:nvSpPr>
          <p:cNvPr id="18" name="Tekstvak 17">
            <a:extLst>
              <a:ext uri="{FF2B5EF4-FFF2-40B4-BE49-F238E27FC236}">
                <a16:creationId xmlns:a16="http://schemas.microsoft.com/office/drawing/2014/main" id="{3AF40F51-0ACB-483D-A737-8EF03CFF34F7}"/>
              </a:ext>
            </a:extLst>
          </p:cNvPr>
          <p:cNvSpPr txBox="1"/>
          <p:nvPr/>
        </p:nvSpPr>
        <p:spPr>
          <a:xfrm>
            <a:off x="1828800" y="3148154"/>
            <a:ext cx="1683025" cy="500137"/>
          </a:xfrm>
          <a:prstGeom prst="rect">
            <a:avLst/>
          </a:prstGeom>
          <a:solidFill>
            <a:srgbClr val="C00000"/>
          </a:solidFill>
        </p:spPr>
        <p:txBody>
          <a:bodyPr wrap="square" lIns="68580" tIns="34290" rIns="68580" bIns="34290" rtlCol="0" anchor="t">
            <a:spAutoFit/>
          </a:bodyPr>
          <a:lstStyle/>
          <a:p>
            <a:pPr lvl="0">
              <a:defRPr/>
            </a:pPr>
            <a:r>
              <a:rPr lang="nl-BE" sz="1400" dirty="0">
                <a:solidFill>
                  <a:prstClr val="white"/>
                </a:solidFill>
                <a:ea typeface="+mn-lt"/>
                <a:cs typeface="Calibri" panose="020F0502020204030204"/>
              </a:rPr>
              <a:t>Pour les </a:t>
            </a:r>
            <a:r>
              <a:rPr lang="nl-BE" sz="1400" dirty="0" err="1">
                <a:solidFill>
                  <a:prstClr val="white"/>
                </a:solidFill>
                <a:ea typeface="+mn-lt"/>
                <a:cs typeface="Calibri" panose="020F0502020204030204"/>
              </a:rPr>
              <a:t>carburants</a:t>
            </a:r>
            <a:r>
              <a:rPr lang="nl-BE" sz="1400" dirty="0">
                <a:solidFill>
                  <a:prstClr val="white"/>
                </a:solidFill>
                <a:ea typeface="+mn-lt"/>
                <a:cs typeface="Calibri" panose="020F0502020204030204"/>
              </a:rPr>
              <a:t>
</a:t>
            </a:r>
            <a:endPar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Calibri"/>
            </a:endParaRPr>
          </a:p>
        </p:txBody>
      </p:sp>
      <p:sp>
        <p:nvSpPr>
          <p:cNvPr id="19" name="Tekstvak 18">
            <a:extLst>
              <a:ext uri="{FF2B5EF4-FFF2-40B4-BE49-F238E27FC236}">
                <a16:creationId xmlns:a16="http://schemas.microsoft.com/office/drawing/2014/main" id="{5325CE59-F449-40BC-9389-828B74F06EF3}"/>
              </a:ext>
            </a:extLst>
          </p:cNvPr>
          <p:cNvSpPr txBox="1"/>
          <p:nvPr/>
        </p:nvSpPr>
        <p:spPr>
          <a:xfrm>
            <a:off x="3655142" y="3139005"/>
            <a:ext cx="1574551" cy="461665"/>
          </a:xfrm>
          <a:prstGeom prst="rect">
            <a:avLst/>
          </a:prstGeom>
          <a:solidFill>
            <a:srgbClr val="C00000"/>
          </a:solidFill>
        </p:spPr>
        <p:txBody>
          <a:bodyPr wrap="square" lIns="91440" tIns="45720" rIns="91440" bIns="45720" rtlCol="0" anchor="t">
            <a:spAutoFit/>
          </a:bodyPr>
          <a:lstStyle/>
          <a:p>
            <a:pPr lvl="0">
              <a:defRPr/>
            </a:pPr>
            <a:r>
              <a:rPr lang="nl-BE" sz="2400" dirty="0">
                <a:solidFill>
                  <a:prstClr val="white"/>
                </a:solidFill>
              </a:rPr>
              <a:t>Congo</a:t>
            </a:r>
            <a:endParaRPr kumimoji="0" lang="nl-BE" sz="2400" b="0" i="0" u="none" strike="noStrike" kern="1200" cap="none" spc="0" normalizeH="0" baseline="0" noProof="0" dirty="0">
              <a:ln>
                <a:noFill/>
              </a:ln>
              <a:solidFill>
                <a:prstClr val="white"/>
              </a:solidFill>
              <a:effectLst/>
              <a:uLnTx/>
              <a:uFillTx/>
              <a:latin typeface="Calibri" panose="020F0502020204030204"/>
              <a:ea typeface="+mn-lt"/>
              <a:cs typeface="Calibri" panose="020F0502020204030204"/>
            </a:endParaRPr>
          </a:p>
        </p:txBody>
      </p:sp>
      <p:sp>
        <p:nvSpPr>
          <p:cNvPr id="20" name="Tekstvak 19">
            <a:extLst>
              <a:ext uri="{FF2B5EF4-FFF2-40B4-BE49-F238E27FC236}">
                <a16:creationId xmlns:a16="http://schemas.microsoft.com/office/drawing/2014/main" id="{9E274AFC-5486-418C-A394-0B3333FC6BCF}"/>
              </a:ext>
            </a:extLst>
          </p:cNvPr>
          <p:cNvSpPr txBox="1"/>
          <p:nvPr/>
        </p:nvSpPr>
        <p:spPr>
          <a:xfrm>
            <a:off x="2061047" y="4160498"/>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1" name="Tekstvak 20">
            <a:extLst>
              <a:ext uri="{FF2B5EF4-FFF2-40B4-BE49-F238E27FC236}">
                <a16:creationId xmlns:a16="http://schemas.microsoft.com/office/drawing/2014/main" id="{F83C62AD-AF74-48BC-9712-61254B0E3563}"/>
              </a:ext>
            </a:extLst>
          </p:cNvPr>
          <p:cNvSpPr txBox="1"/>
          <p:nvPr/>
        </p:nvSpPr>
        <p:spPr>
          <a:xfrm>
            <a:off x="2061047" y="4563943"/>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2" name="Tekstvak 21">
            <a:extLst>
              <a:ext uri="{FF2B5EF4-FFF2-40B4-BE49-F238E27FC236}">
                <a16:creationId xmlns:a16="http://schemas.microsoft.com/office/drawing/2014/main" id="{E8EFB830-A304-42E1-ABAB-35FC0ADC6ED5}"/>
              </a:ext>
            </a:extLst>
          </p:cNvPr>
          <p:cNvSpPr txBox="1"/>
          <p:nvPr/>
        </p:nvSpPr>
        <p:spPr>
          <a:xfrm>
            <a:off x="2061047" y="4967389"/>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4" name="Rechthoek 23">
            <a:extLst>
              <a:ext uri="{FF2B5EF4-FFF2-40B4-BE49-F238E27FC236}">
                <a16:creationId xmlns:a16="http://schemas.microsoft.com/office/drawing/2014/main" id="{9C256790-88B6-4E06-890B-4D7D5A1F1B30}"/>
              </a:ext>
            </a:extLst>
          </p:cNvPr>
          <p:cNvSpPr/>
          <p:nvPr/>
        </p:nvSpPr>
        <p:spPr>
          <a:xfrm>
            <a:off x="738787" y="4004233"/>
            <a:ext cx="1297639"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479A407-9C51-4E58-AE35-52F10A31436C}"/>
              </a:ext>
            </a:extLst>
          </p:cNvPr>
          <p:cNvSpPr/>
          <p:nvPr/>
        </p:nvSpPr>
        <p:spPr>
          <a:xfrm>
            <a:off x="0" y="0"/>
            <a:ext cx="9167519" cy="280118"/>
          </a:xfrm>
          <a:prstGeom prst="rect">
            <a:avLst/>
          </a:prstGeom>
          <a:solidFill>
            <a:srgbClr val="E52B5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Rechthoek 25">
            <a:extLst>
              <a:ext uri="{FF2B5EF4-FFF2-40B4-BE49-F238E27FC236}">
                <a16:creationId xmlns:a16="http://schemas.microsoft.com/office/drawing/2014/main" id="{E919270E-3842-4ADC-8EC2-CC82E3849001}"/>
              </a:ext>
            </a:extLst>
          </p:cNvPr>
          <p:cNvSpPr/>
          <p:nvPr/>
        </p:nvSpPr>
        <p:spPr>
          <a:xfrm>
            <a:off x="738788" y="4586187"/>
            <a:ext cx="1287898"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hthoek 26">
            <a:extLst>
              <a:ext uri="{FF2B5EF4-FFF2-40B4-BE49-F238E27FC236}">
                <a16:creationId xmlns:a16="http://schemas.microsoft.com/office/drawing/2014/main" id="{A50C609F-CBB4-4D80-92A4-0E381CBE5277}"/>
              </a:ext>
            </a:extLst>
          </p:cNvPr>
          <p:cNvSpPr/>
          <p:nvPr/>
        </p:nvSpPr>
        <p:spPr>
          <a:xfrm>
            <a:off x="767403" y="5140075"/>
            <a:ext cx="1293644"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5" name="Afbeelding 24" descr="Afbeelding met gras, buiten, persoon, boom&#10;&#10;Automatisch gegenereerde beschrijving">
            <a:extLst>
              <a:ext uri="{FF2B5EF4-FFF2-40B4-BE49-F238E27FC236}">
                <a16:creationId xmlns:a16="http://schemas.microsoft.com/office/drawing/2014/main" id="{480A4D99-2BAA-4A46-9590-9F8A819387B1}"/>
              </a:ext>
            </a:extLst>
          </p:cNvPr>
          <p:cNvPicPr>
            <a:picLocks noChangeAspect="1"/>
          </p:cNvPicPr>
          <p:nvPr/>
        </p:nvPicPr>
        <p:blipFill>
          <a:blip r:embed="rId4"/>
          <a:stretch>
            <a:fillRect/>
          </a:stretch>
        </p:blipFill>
        <p:spPr>
          <a:xfrm>
            <a:off x="5481484" y="500241"/>
            <a:ext cx="4348316" cy="3261238"/>
          </a:xfrm>
          <a:prstGeom prst="rect">
            <a:avLst/>
          </a:prstGeom>
        </p:spPr>
      </p:pic>
    </p:spTree>
    <p:extLst>
      <p:ext uri="{BB962C8B-B14F-4D97-AF65-F5344CB8AC3E}">
        <p14:creationId xmlns:p14="http://schemas.microsoft.com/office/powerpoint/2010/main" val="17575341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F724A3-E4DC-442C-8547-5C54163445E1}"/>
              </a:ext>
            </a:extLst>
          </p:cNvPr>
          <p:cNvSpPr>
            <a:spLocks noGrp="1"/>
          </p:cNvSpPr>
          <p:nvPr>
            <p:ph type="ctrTitle"/>
          </p:nvPr>
        </p:nvSpPr>
        <p:spPr/>
        <p:txBody>
          <a:bodyPr/>
          <a:lstStyle/>
          <a:p>
            <a:endParaRPr lang="nl-BE"/>
          </a:p>
        </p:txBody>
      </p:sp>
      <p:sp>
        <p:nvSpPr>
          <p:cNvPr id="3" name="Ondertitel 2">
            <a:extLst>
              <a:ext uri="{FF2B5EF4-FFF2-40B4-BE49-F238E27FC236}">
                <a16:creationId xmlns:a16="http://schemas.microsoft.com/office/drawing/2014/main" id="{BC549547-61F6-4D19-B835-C302F9F759DE}"/>
              </a:ext>
            </a:extLst>
          </p:cNvPr>
          <p:cNvSpPr>
            <a:spLocks noGrp="1"/>
          </p:cNvSpPr>
          <p:nvPr>
            <p:ph type="subTitle" idx="1"/>
          </p:nvPr>
        </p:nvSpPr>
        <p:spPr/>
        <p:txBody>
          <a:bodyPr/>
          <a:lstStyle/>
          <a:p>
            <a:endParaRPr lang="nl-BE"/>
          </a:p>
        </p:txBody>
      </p:sp>
      <p:pic>
        <p:nvPicPr>
          <p:cNvPr id="5" name="Afbeelding 4">
            <a:extLst>
              <a:ext uri="{FF2B5EF4-FFF2-40B4-BE49-F238E27FC236}">
                <a16:creationId xmlns:a16="http://schemas.microsoft.com/office/drawing/2014/main" id="{D168640F-1FCF-4106-A2C1-3357DAE866C8}"/>
              </a:ext>
            </a:extLst>
          </p:cNvPr>
          <p:cNvPicPr>
            <a:picLocks noChangeAspect="1"/>
          </p:cNvPicPr>
          <p:nvPr/>
        </p:nvPicPr>
        <p:blipFill rotWithShape="1">
          <a:blip r:embed="rId2"/>
          <a:srcRect l="9410" t="6390" r="4702" b="2992"/>
          <a:stretch/>
        </p:blipFill>
        <p:spPr>
          <a:xfrm>
            <a:off x="0" y="402270"/>
            <a:ext cx="9144000" cy="5424891"/>
          </a:xfrm>
          <a:prstGeom prst="rect">
            <a:avLst/>
          </a:prstGeom>
        </p:spPr>
      </p:pic>
      <p:sp>
        <p:nvSpPr>
          <p:cNvPr id="8" name="Tekstvak 7">
            <a:extLst>
              <a:ext uri="{FF2B5EF4-FFF2-40B4-BE49-F238E27FC236}">
                <a16:creationId xmlns:a16="http://schemas.microsoft.com/office/drawing/2014/main" id="{381404C9-6FF9-40E7-B463-05DAF6010C3B}"/>
              </a:ext>
            </a:extLst>
          </p:cNvPr>
          <p:cNvSpPr txBox="1"/>
          <p:nvPr/>
        </p:nvSpPr>
        <p:spPr>
          <a:xfrm>
            <a:off x="70718" y="896919"/>
            <a:ext cx="1630017" cy="438582"/>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prstClr val="white"/>
                </a:solidFill>
                <a:effectLst/>
                <a:uLnTx/>
                <a:uFillTx/>
                <a:latin typeface="Calibri" panose="020F0502020204030204"/>
                <a:ea typeface="+mn-ea"/>
                <a:cs typeface="+mn-cs"/>
              </a:rPr>
              <a:t>Au</a:t>
            </a:r>
          </a:p>
        </p:txBody>
      </p:sp>
      <p:sp>
        <p:nvSpPr>
          <p:cNvPr id="9" name="Tekstvak 8">
            <a:extLst>
              <a:ext uri="{FF2B5EF4-FFF2-40B4-BE49-F238E27FC236}">
                <a16:creationId xmlns:a16="http://schemas.microsoft.com/office/drawing/2014/main" id="{005DCE66-06A0-48D4-8FEE-ED3D062BDE70}"/>
              </a:ext>
            </a:extLst>
          </p:cNvPr>
          <p:cNvSpPr txBox="1"/>
          <p:nvPr/>
        </p:nvSpPr>
        <p:spPr>
          <a:xfrm>
            <a:off x="1829373" y="890787"/>
            <a:ext cx="1576010" cy="669414"/>
          </a:xfrm>
          <a:prstGeom prst="rect">
            <a:avLst/>
          </a:prstGeom>
          <a:solidFill>
            <a:srgbClr val="C00000"/>
          </a:solidFill>
        </p:spPr>
        <p:txBody>
          <a:bodyPr wrap="square" lIns="68580" tIns="34290" rIns="68580" bIns="34290" rtlCol="0" anchor="t">
            <a:spAutoFit/>
          </a:bodyPr>
          <a:lstStyle/>
          <a:p>
            <a:pPr lvl="0">
              <a:defRPr/>
            </a:pPr>
            <a:r>
              <a:rPr lang="fr-FR" sz="1300" dirty="0">
                <a:solidFill>
                  <a:prstClr val="white"/>
                </a:solidFill>
              </a:rPr>
              <a:t>Pour les armes nucléaires et les réacteurs nucléaires </a:t>
            </a:r>
            <a:endParaRPr kumimoji="0" lang="nl-BE" sz="13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kstvak 9">
            <a:extLst>
              <a:ext uri="{FF2B5EF4-FFF2-40B4-BE49-F238E27FC236}">
                <a16:creationId xmlns:a16="http://schemas.microsoft.com/office/drawing/2014/main" id="{DB7F7704-E231-412C-BCD5-C714F2C0A9E4}"/>
              </a:ext>
            </a:extLst>
          </p:cNvPr>
          <p:cNvSpPr txBox="1"/>
          <p:nvPr/>
        </p:nvSpPr>
        <p:spPr>
          <a:xfrm>
            <a:off x="3662656" y="995916"/>
            <a:ext cx="1461691"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BE" sz="2400" dirty="0">
                <a:solidFill>
                  <a:prstClr val="white"/>
                </a:solidFill>
                <a:latin typeface="Calibri" panose="020F0502020204030204"/>
              </a:rPr>
              <a:t>U</a:t>
            </a:r>
            <a:endParaRPr kumimoji="0" lang="nl-BE"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kstvak 10">
            <a:extLst>
              <a:ext uri="{FF2B5EF4-FFF2-40B4-BE49-F238E27FC236}">
                <a16:creationId xmlns:a16="http://schemas.microsoft.com/office/drawing/2014/main" id="{9422B78A-64A2-4099-A961-847E082A094F}"/>
              </a:ext>
            </a:extLst>
          </p:cNvPr>
          <p:cNvSpPr txBox="1"/>
          <p:nvPr/>
        </p:nvSpPr>
        <p:spPr>
          <a:xfrm>
            <a:off x="55466" y="1692901"/>
            <a:ext cx="1574551" cy="400110"/>
          </a:xfrm>
          <a:prstGeom prst="rect">
            <a:avLst/>
          </a:prstGeom>
          <a:solidFill>
            <a:srgbClr val="C00000"/>
          </a:solidFill>
        </p:spPr>
        <p:txBody>
          <a:bodyPr wrap="square" lIns="91440" tIns="45720" rIns="91440" bIns="45720" rtlCol="0" anchor="t">
            <a:spAutoFit/>
          </a:bodyPr>
          <a:lstStyle/>
          <a:p>
            <a:pPr lvl="0">
              <a:defRPr/>
            </a:pPr>
            <a:r>
              <a:rPr lang="nl-BE" sz="2000" dirty="0" err="1">
                <a:solidFill>
                  <a:prstClr val="white"/>
                </a:solidFill>
              </a:rPr>
              <a:t>Vénéneux</a:t>
            </a:r>
            <a:endParaRPr kumimoji="0" lang="nl-BE"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kstvak 11">
            <a:extLst>
              <a:ext uri="{FF2B5EF4-FFF2-40B4-BE49-F238E27FC236}">
                <a16:creationId xmlns:a16="http://schemas.microsoft.com/office/drawing/2014/main" id="{B08214A3-C5CE-489A-822E-BCBDDCDDB4AF}"/>
              </a:ext>
            </a:extLst>
          </p:cNvPr>
          <p:cNvSpPr txBox="1"/>
          <p:nvPr/>
        </p:nvSpPr>
        <p:spPr>
          <a:xfrm>
            <a:off x="1884264" y="1613612"/>
            <a:ext cx="1612016" cy="623248"/>
          </a:xfrm>
          <a:prstGeom prst="rect">
            <a:avLst/>
          </a:prstGeom>
          <a:solidFill>
            <a:srgbClr val="C00000"/>
          </a:solidFill>
        </p:spPr>
        <p:txBody>
          <a:bodyPr wrap="square" rtlCol="0">
            <a:spAutoFit/>
          </a:bodyPr>
          <a:lstStyle/>
          <a:p>
            <a:pPr lvl="0">
              <a:defRPr/>
            </a:pPr>
            <a:r>
              <a:rPr lang="fr-FR" sz="1150" dirty="0">
                <a:solidFill>
                  <a:prstClr val="white"/>
                </a:solidFill>
              </a:rPr>
              <a:t>Spécialement pour les fils électriques et les fours à micro-ondes</a:t>
            </a:r>
            <a:endParaRPr kumimoji="0" lang="nl-BE" sz="11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kstvak 12">
            <a:extLst>
              <a:ext uri="{FF2B5EF4-FFF2-40B4-BE49-F238E27FC236}">
                <a16:creationId xmlns:a16="http://schemas.microsoft.com/office/drawing/2014/main" id="{1E023ED2-F4BE-46A9-ACEB-BC6AB451A7CC}"/>
              </a:ext>
            </a:extLst>
          </p:cNvPr>
          <p:cNvSpPr txBox="1"/>
          <p:nvPr/>
        </p:nvSpPr>
        <p:spPr>
          <a:xfrm>
            <a:off x="3607992" y="1701826"/>
            <a:ext cx="1612017" cy="346249"/>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schemeClr val="bg1"/>
                </a:solidFill>
                <a:effectLst/>
                <a:uLnTx/>
                <a:uFillTx/>
                <a:latin typeface="Calibri" panose="020F0502020204030204"/>
                <a:ea typeface="+mn-ea"/>
                <a:cs typeface="+mn-cs"/>
              </a:rPr>
              <a:t>Uranus</a:t>
            </a:r>
          </a:p>
        </p:txBody>
      </p:sp>
      <p:sp>
        <p:nvSpPr>
          <p:cNvPr id="14" name="Tekstvak 13">
            <a:extLst>
              <a:ext uri="{FF2B5EF4-FFF2-40B4-BE49-F238E27FC236}">
                <a16:creationId xmlns:a16="http://schemas.microsoft.com/office/drawing/2014/main" id="{2E207A7F-BCA8-47D4-8B71-362F49E88D7B}"/>
              </a:ext>
            </a:extLst>
          </p:cNvPr>
          <p:cNvSpPr txBox="1"/>
          <p:nvPr/>
        </p:nvSpPr>
        <p:spPr>
          <a:xfrm>
            <a:off x="70718" y="2332662"/>
            <a:ext cx="1630017" cy="46166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prstClr val="white"/>
                </a:solidFill>
                <a:effectLst/>
                <a:uLnTx/>
                <a:uFillTx/>
                <a:latin typeface="Calibri" panose="020F0502020204030204"/>
                <a:ea typeface="+mn-ea"/>
                <a:cs typeface="+mn-cs"/>
              </a:rPr>
              <a:t>Cu</a:t>
            </a:r>
          </a:p>
        </p:txBody>
      </p:sp>
      <p:sp>
        <p:nvSpPr>
          <p:cNvPr id="15" name="Tekstvak 14">
            <a:extLst>
              <a:ext uri="{FF2B5EF4-FFF2-40B4-BE49-F238E27FC236}">
                <a16:creationId xmlns:a16="http://schemas.microsoft.com/office/drawing/2014/main" id="{788B6CF4-85B6-475F-98C6-3B073D17B303}"/>
              </a:ext>
            </a:extLst>
          </p:cNvPr>
          <p:cNvSpPr txBox="1"/>
          <p:nvPr/>
        </p:nvSpPr>
        <p:spPr>
          <a:xfrm>
            <a:off x="1884264" y="2288464"/>
            <a:ext cx="1572095" cy="523220"/>
          </a:xfrm>
          <a:prstGeom prst="rect">
            <a:avLst/>
          </a:prstGeom>
          <a:solidFill>
            <a:srgbClr val="C00000"/>
          </a:solidFill>
        </p:spPr>
        <p:txBody>
          <a:bodyPr wrap="square" lIns="91440" tIns="45720" rIns="91440" bIns="45720" rtlCol="0" anchor="t">
            <a:spAutoFit/>
          </a:bodyPr>
          <a:lstStyle/>
          <a:p>
            <a:pPr lvl="0">
              <a:defRPr/>
            </a:pPr>
            <a:r>
              <a:rPr lang="nl-BE" sz="1400" dirty="0" err="1">
                <a:solidFill>
                  <a:prstClr val="white"/>
                </a:solidFill>
                <a:ea typeface="+mn-lt"/>
                <a:cs typeface="Calibri" panose="020F0502020204030204"/>
              </a:rPr>
              <a:t>Afrique</a:t>
            </a:r>
            <a:r>
              <a:rPr lang="nl-BE" sz="1400" dirty="0">
                <a:solidFill>
                  <a:prstClr val="white"/>
                </a:solidFill>
                <a:ea typeface="+mn-lt"/>
                <a:cs typeface="Calibri" panose="020F0502020204030204"/>
              </a:rPr>
              <a:t> du </a:t>
            </a:r>
            <a:r>
              <a:rPr lang="nl-BE" sz="1400" dirty="0" err="1">
                <a:solidFill>
                  <a:prstClr val="white"/>
                </a:solidFill>
                <a:ea typeface="+mn-lt"/>
                <a:cs typeface="Calibri" panose="020F0502020204030204"/>
              </a:rPr>
              <a:t>Sud</a:t>
            </a:r>
            <a:endParaRPr lang="nl-BE" sz="1400" dirty="0">
              <a:solidFill>
                <a:prstClr val="white"/>
              </a:solidFill>
              <a:ea typeface="+mn-lt"/>
              <a:cs typeface="Calibri" panose="020F0502020204030204"/>
            </a:endParaRPr>
          </a:p>
          <a:p>
            <a:pPr lvl="0">
              <a:defRPr/>
            </a:pPr>
            <a:endParaRPr kumimoji="0" lang="nl-BE" sz="1400" b="0" i="0" u="none" strike="noStrike" kern="1200" cap="none" spc="0" normalizeH="0" baseline="0" noProof="0" dirty="0">
              <a:ln>
                <a:noFill/>
              </a:ln>
              <a:solidFill>
                <a:prstClr val="white"/>
              </a:solidFill>
              <a:effectLst/>
              <a:uLnTx/>
              <a:uFillTx/>
              <a:latin typeface="Calibri" panose="020F0502020204030204"/>
              <a:ea typeface="+mn-lt"/>
              <a:cs typeface="Calibri" panose="020F0502020204030204"/>
            </a:endParaRPr>
          </a:p>
        </p:txBody>
      </p:sp>
      <p:sp>
        <p:nvSpPr>
          <p:cNvPr id="16" name="Tekstvak 15">
            <a:extLst>
              <a:ext uri="{FF2B5EF4-FFF2-40B4-BE49-F238E27FC236}">
                <a16:creationId xmlns:a16="http://schemas.microsoft.com/office/drawing/2014/main" id="{54090EEA-947C-434D-9161-18E6769F6A9C}"/>
              </a:ext>
            </a:extLst>
          </p:cNvPr>
          <p:cNvSpPr txBox="1"/>
          <p:nvPr/>
        </p:nvSpPr>
        <p:spPr>
          <a:xfrm>
            <a:off x="3597162" y="2232534"/>
            <a:ext cx="1612016" cy="646331"/>
          </a:xfrm>
          <a:prstGeom prst="rect">
            <a:avLst/>
          </a:prstGeom>
          <a:solidFill>
            <a:srgbClr val="C00000"/>
          </a:solidFill>
        </p:spPr>
        <p:txBody>
          <a:bodyPr wrap="square" rtlCol="0">
            <a:spAutoFit/>
          </a:bodyPr>
          <a:lstStyle/>
          <a:p>
            <a:pPr lvl="0">
              <a:defRPr/>
            </a:pPr>
            <a:r>
              <a:rPr lang="fr-FR" sz="1200" dirty="0">
                <a:solidFill>
                  <a:prstClr val="white"/>
                </a:solidFill>
              </a:rPr>
              <a:t>Est plus facile à plier et à déformer après le plomb</a:t>
            </a:r>
            <a:endParaRPr kumimoji="0" lang="nl-BE"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kstvak 16">
            <a:extLst>
              <a:ext uri="{FF2B5EF4-FFF2-40B4-BE49-F238E27FC236}">
                <a16:creationId xmlns:a16="http://schemas.microsoft.com/office/drawing/2014/main" id="{D4AA91BC-DC3C-41AD-A218-24EA31670C03}"/>
              </a:ext>
            </a:extLst>
          </p:cNvPr>
          <p:cNvSpPr txBox="1"/>
          <p:nvPr/>
        </p:nvSpPr>
        <p:spPr>
          <a:xfrm>
            <a:off x="110932" y="2989085"/>
            <a:ext cx="1574551" cy="807913"/>
          </a:xfrm>
          <a:prstGeom prst="rect">
            <a:avLst/>
          </a:prstGeom>
          <a:solidFill>
            <a:srgbClr val="C00000"/>
          </a:solidFill>
        </p:spPr>
        <p:txBody>
          <a:bodyPr wrap="square" lIns="68580" tIns="34290" rIns="68580" bIns="34290" rtlCol="0" anchor="t">
            <a:spAutoFit/>
          </a:bodyPr>
          <a:lstStyle/>
          <a:p>
            <a:pPr lvl="0">
              <a:defRPr/>
            </a:pPr>
            <a:r>
              <a:rPr lang="fr-FR" sz="1200" dirty="0">
                <a:solidFill>
                  <a:prstClr val="white"/>
                </a:solidFill>
                <a:ea typeface="+mn-lt"/>
                <a:cs typeface="Calibri" panose="020F0502020204030204"/>
              </a:rPr>
              <a:t>Est le meilleur conducteur pour l’électricité après l’argent</a:t>
            </a:r>
            <a:endParaRPr kumimoji="0" lang="nl-BE" sz="1200" b="0" i="0" u="none" strike="noStrike" kern="1200" cap="none" spc="0" normalizeH="0" baseline="0" noProof="0" dirty="0">
              <a:ln>
                <a:noFill/>
              </a:ln>
              <a:solidFill>
                <a:prstClr val="white"/>
              </a:solidFill>
              <a:effectLst/>
              <a:uLnTx/>
              <a:uFillTx/>
              <a:latin typeface="Calibri" panose="020F0502020204030204"/>
              <a:ea typeface="+mn-ea"/>
              <a:cs typeface="Calibri"/>
            </a:endParaRPr>
          </a:p>
        </p:txBody>
      </p:sp>
      <p:sp>
        <p:nvSpPr>
          <p:cNvPr id="18" name="Tekstvak 17">
            <a:extLst>
              <a:ext uri="{FF2B5EF4-FFF2-40B4-BE49-F238E27FC236}">
                <a16:creationId xmlns:a16="http://schemas.microsoft.com/office/drawing/2014/main" id="{3AF40F51-0ACB-483D-A737-8EF03CFF34F7}"/>
              </a:ext>
            </a:extLst>
          </p:cNvPr>
          <p:cNvSpPr txBox="1"/>
          <p:nvPr/>
        </p:nvSpPr>
        <p:spPr>
          <a:xfrm>
            <a:off x="1828800" y="3012781"/>
            <a:ext cx="1683025" cy="715581"/>
          </a:xfrm>
          <a:prstGeom prst="rect">
            <a:avLst/>
          </a:prstGeom>
          <a:solidFill>
            <a:srgbClr val="C00000"/>
          </a:solidFill>
        </p:spPr>
        <p:txBody>
          <a:bodyPr wrap="square" lIns="68580" tIns="34290" rIns="68580" bIns="34290" rtlCol="0" anchor="t">
            <a:spAutoFit/>
          </a:bodyPr>
          <a:lstStyle/>
          <a:p>
            <a:pPr lvl="0">
              <a:defRPr/>
            </a:pPr>
            <a:r>
              <a:rPr lang="fr-FR" sz="1400" dirty="0">
                <a:solidFill>
                  <a:prstClr val="white"/>
                </a:solidFill>
                <a:ea typeface="+mn-lt"/>
                <a:cs typeface="Calibri" panose="020F0502020204030204"/>
              </a:rPr>
              <a:t>Pour les pièces de monnaie et les bijoux</a:t>
            </a:r>
            <a:endParaRPr kumimoji="0" lang="nl-BE" sz="1400" b="0" i="0" u="none" strike="noStrike" kern="1200" cap="none" spc="0" normalizeH="0" baseline="0" noProof="0" dirty="0">
              <a:ln>
                <a:noFill/>
              </a:ln>
              <a:solidFill>
                <a:prstClr val="white"/>
              </a:solidFill>
              <a:effectLst/>
              <a:uLnTx/>
              <a:uFillTx/>
              <a:latin typeface="Calibri" panose="020F0502020204030204"/>
              <a:ea typeface="+mn-lt"/>
              <a:cs typeface="Calibri" panose="020F0502020204030204"/>
            </a:endParaRPr>
          </a:p>
        </p:txBody>
      </p:sp>
      <p:sp>
        <p:nvSpPr>
          <p:cNvPr id="19" name="Tekstvak 18">
            <a:extLst>
              <a:ext uri="{FF2B5EF4-FFF2-40B4-BE49-F238E27FC236}">
                <a16:creationId xmlns:a16="http://schemas.microsoft.com/office/drawing/2014/main" id="{5325CE59-F449-40BC-9389-828B74F06EF3}"/>
              </a:ext>
            </a:extLst>
          </p:cNvPr>
          <p:cNvSpPr txBox="1"/>
          <p:nvPr/>
        </p:nvSpPr>
        <p:spPr>
          <a:xfrm>
            <a:off x="3617675" y="3048298"/>
            <a:ext cx="1612017" cy="461665"/>
          </a:xfrm>
          <a:prstGeom prst="rect">
            <a:avLst/>
          </a:prstGeom>
          <a:solidFill>
            <a:srgbClr val="C00000"/>
          </a:solidFill>
        </p:spPr>
        <p:txBody>
          <a:bodyPr wrap="square" lIns="91440" tIns="45720" rIns="91440" bIns="45720" rtlCol="0" anchor="t">
            <a:spAutoFit/>
          </a:bodyPr>
          <a:lstStyle/>
          <a:p>
            <a:pPr lvl="0">
              <a:defRPr/>
            </a:pPr>
            <a:r>
              <a:rPr lang="nl-BE" sz="2400" dirty="0">
                <a:solidFill>
                  <a:prstClr val="white"/>
                </a:solidFill>
              </a:rPr>
              <a:t>Chili</a:t>
            </a:r>
            <a:endParaRPr kumimoji="0" lang="nl-BE" sz="2400" b="0" i="0" u="none" strike="noStrike" kern="1200" cap="none" spc="0" normalizeH="0" baseline="0" noProof="0" dirty="0">
              <a:ln>
                <a:noFill/>
              </a:ln>
              <a:solidFill>
                <a:prstClr val="white"/>
              </a:solidFill>
              <a:effectLst/>
              <a:uLnTx/>
              <a:uFillTx/>
              <a:latin typeface="Calibri" panose="020F0502020204030204"/>
              <a:ea typeface="+mn-lt"/>
              <a:cs typeface="Calibri" panose="020F0502020204030204"/>
            </a:endParaRPr>
          </a:p>
        </p:txBody>
      </p:sp>
      <p:sp>
        <p:nvSpPr>
          <p:cNvPr id="20" name="Tekstvak 19">
            <a:extLst>
              <a:ext uri="{FF2B5EF4-FFF2-40B4-BE49-F238E27FC236}">
                <a16:creationId xmlns:a16="http://schemas.microsoft.com/office/drawing/2014/main" id="{9E274AFC-5486-418C-A394-0B3333FC6BCF}"/>
              </a:ext>
            </a:extLst>
          </p:cNvPr>
          <p:cNvSpPr txBox="1"/>
          <p:nvPr/>
        </p:nvSpPr>
        <p:spPr>
          <a:xfrm>
            <a:off x="2061047" y="4160498"/>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1" name="Tekstvak 20">
            <a:extLst>
              <a:ext uri="{FF2B5EF4-FFF2-40B4-BE49-F238E27FC236}">
                <a16:creationId xmlns:a16="http://schemas.microsoft.com/office/drawing/2014/main" id="{F83C62AD-AF74-48BC-9712-61254B0E3563}"/>
              </a:ext>
            </a:extLst>
          </p:cNvPr>
          <p:cNvSpPr txBox="1"/>
          <p:nvPr/>
        </p:nvSpPr>
        <p:spPr>
          <a:xfrm>
            <a:off x="2061047" y="4563943"/>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2" name="Tekstvak 21">
            <a:extLst>
              <a:ext uri="{FF2B5EF4-FFF2-40B4-BE49-F238E27FC236}">
                <a16:creationId xmlns:a16="http://schemas.microsoft.com/office/drawing/2014/main" id="{E8EFB830-A304-42E1-ABAB-35FC0ADC6ED5}"/>
              </a:ext>
            </a:extLst>
          </p:cNvPr>
          <p:cNvSpPr txBox="1"/>
          <p:nvPr/>
        </p:nvSpPr>
        <p:spPr>
          <a:xfrm>
            <a:off x="2061047" y="4967389"/>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4" name="Rechthoek 23">
            <a:extLst>
              <a:ext uri="{FF2B5EF4-FFF2-40B4-BE49-F238E27FC236}">
                <a16:creationId xmlns:a16="http://schemas.microsoft.com/office/drawing/2014/main" id="{9C256790-88B6-4E06-890B-4D7D5A1F1B30}"/>
              </a:ext>
            </a:extLst>
          </p:cNvPr>
          <p:cNvSpPr/>
          <p:nvPr/>
        </p:nvSpPr>
        <p:spPr>
          <a:xfrm>
            <a:off x="718760" y="3945372"/>
            <a:ext cx="1297639"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479A407-9C51-4E58-AE35-52F10A31436C}"/>
              </a:ext>
            </a:extLst>
          </p:cNvPr>
          <p:cNvSpPr/>
          <p:nvPr/>
        </p:nvSpPr>
        <p:spPr>
          <a:xfrm>
            <a:off x="0" y="0"/>
            <a:ext cx="9167519" cy="280118"/>
          </a:xfrm>
          <a:prstGeom prst="rect">
            <a:avLst/>
          </a:prstGeom>
          <a:solidFill>
            <a:srgbClr val="E52B5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Rechthoek 25">
            <a:extLst>
              <a:ext uri="{FF2B5EF4-FFF2-40B4-BE49-F238E27FC236}">
                <a16:creationId xmlns:a16="http://schemas.microsoft.com/office/drawing/2014/main" id="{E919270E-3842-4ADC-8EC2-CC82E3849001}"/>
              </a:ext>
            </a:extLst>
          </p:cNvPr>
          <p:cNvSpPr/>
          <p:nvPr/>
        </p:nvSpPr>
        <p:spPr>
          <a:xfrm>
            <a:off x="732974" y="4496735"/>
            <a:ext cx="1287898"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hthoek 26">
            <a:extLst>
              <a:ext uri="{FF2B5EF4-FFF2-40B4-BE49-F238E27FC236}">
                <a16:creationId xmlns:a16="http://schemas.microsoft.com/office/drawing/2014/main" id="{A50C609F-CBB4-4D80-92A4-0E381CBE5277}"/>
              </a:ext>
            </a:extLst>
          </p:cNvPr>
          <p:cNvSpPr/>
          <p:nvPr/>
        </p:nvSpPr>
        <p:spPr>
          <a:xfrm>
            <a:off x="751361" y="5027756"/>
            <a:ext cx="1293644"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5" name="Image 5" descr="Une image contenant extérieur, personne, herbe, groupe&#10;&#10;Description générée automatiquement">
            <a:extLst>
              <a:ext uri="{FF2B5EF4-FFF2-40B4-BE49-F238E27FC236}">
                <a16:creationId xmlns:a16="http://schemas.microsoft.com/office/drawing/2014/main" id="{A0099968-B5CB-47B0-B9F2-D07B5EEF8D95}"/>
              </a:ext>
            </a:extLst>
          </p:cNvPr>
          <p:cNvPicPr>
            <a:picLocks noChangeAspect="1"/>
          </p:cNvPicPr>
          <p:nvPr/>
        </p:nvPicPr>
        <p:blipFill rotWithShape="1">
          <a:blip r:embed="rId3"/>
          <a:srcRect l="3386" t="-24" r="2483" b="-401"/>
          <a:stretch/>
        </p:blipFill>
        <p:spPr>
          <a:xfrm>
            <a:off x="5536009" y="505562"/>
            <a:ext cx="3865264" cy="2750400"/>
          </a:xfrm>
          <a:prstGeom prst="rect">
            <a:avLst/>
          </a:prstGeom>
        </p:spPr>
      </p:pic>
    </p:spTree>
    <p:extLst>
      <p:ext uri="{BB962C8B-B14F-4D97-AF65-F5344CB8AC3E}">
        <p14:creationId xmlns:p14="http://schemas.microsoft.com/office/powerpoint/2010/main" val="41779596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2" y="1704109"/>
            <a:ext cx="7762954" cy="3416320"/>
          </a:xfrm>
          <a:prstGeom prst="rect">
            <a:avLst/>
          </a:prstGeom>
          <a:noFill/>
        </p:spPr>
        <p:txBody>
          <a:bodyPr wrap="square" rtlCol="0">
            <a:spAutoFit/>
          </a:bodyPr>
          <a:lstStyle/>
          <a:p>
            <a:pPr lvl="0">
              <a:defRPr/>
            </a:pPr>
            <a:r>
              <a:rPr lang="fr-FR" sz="7200" dirty="0">
                <a:solidFill>
                  <a:prstClr val="white"/>
                </a:solidFill>
              </a:rPr>
              <a:t>Round 2: Temps de puzzle; Répondre
</a:t>
            </a:r>
            <a:endParaRPr kumimoji="0" lang="nl-BE" sz="20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1420816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F724A3-E4DC-442C-8547-5C54163445E1}"/>
              </a:ext>
            </a:extLst>
          </p:cNvPr>
          <p:cNvSpPr>
            <a:spLocks noGrp="1"/>
          </p:cNvSpPr>
          <p:nvPr>
            <p:ph type="ctrTitle"/>
          </p:nvPr>
        </p:nvSpPr>
        <p:spPr/>
        <p:txBody>
          <a:bodyPr/>
          <a:lstStyle/>
          <a:p>
            <a:endParaRPr lang="nl-BE"/>
          </a:p>
        </p:txBody>
      </p:sp>
      <p:sp>
        <p:nvSpPr>
          <p:cNvPr id="3" name="Ondertitel 2">
            <a:extLst>
              <a:ext uri="{FF2B5EF4-FFF2-40B4-BE49-F238E27FC236}">
                <a16:creationId xmlns:a16="http://schemas.microsoft.com/office/drawing/2014/main" id="{BC549547-61F6-4D19-B835-C302F9F759DE}"/>
              </a:ext>
            </a:extLst>
          </p:cNvPr>
          <p:cNvSpPr>
            <a:spLocks noGrp="1"/>
          </p:cNvSpPr>
          <p:nvPr>
            <p:ph type="subTitle" idx="1"/>
          </p:nvPr>
        </p:nvSpPr>
        <p:spPr/>
        <p:txBody>
          <a:bodyPr/>
          <a:lstStyle/>
          <a:p>
            <a:endParaRPr lang="nl-BE"/>
          </a:p>
        </p:txBody>
      </p:sp>
      <p:pic>
        <p:nvPicPr>
          <p:cNvPr id="5" name="Afbeelding 4">
            <a:extLst>
              <a:ext uri="{FF2B5EF4-FFF2-40B4-BE49-F238E27FC236}">
                <a16:creationId xmlns:a16="http://schemas.microsoft.com/office/drawing/2014/main" id="{D168640F-1FCF-4106-A2C1-3357DAE866C8}"/>
              </a:ext>
            </a:extLst>
          </p:cNvPr>
          <p:cNvPicPr>
            <a:picLocks noChangeAspect="1"/>
          </p:cNvPicPr>
          <p:nvPr/>
        </p:nvPicPr>
        <p:blipFill rotWithShape="1">
          <a:blip r:embed="rId3"/>
          <a:srcRect l="9410" t="6390" r="4702" b="2992"/>
          <a:stretch/>
        </p:blipFill>
        <p:spPr>
          <a:xfrm>
            <a:off x="0" y="500241"/>
            <a:ext cx="9144000" cy="5424891"/>
          </a:xfrm>
          <a:prstGeom prst="rect">
            <a:avLst/>
          </a:prstGeom>
        </p:spPr>
      </p:pic>
      <p:sp>
        <p:nvSpPr>
          <p:cNvPr id="8" name="Tekstvak 7">
            <a:extLst>
              <a:ext uri="{FF2B5EF4-FFF2-40B4-BE49-F238E27FC236}">
                <a16:creationId xmlns:a16="http://schemas.microsoft.com/office/drawing/2014/main" id="{381404C9-6FF9-40E7-B463-05DAF6010C3B}"/>
              </a:ext>
            </a:extLst>
          </p:cNvPr>
          <p:cNvSpPr txBox="1"/>
          <p:nvPr/>
        </p:nvSpPr>
        <p:spPr>
          <a:xfrm>
            <a:off x="110932" y="1133694"/>
            <a:ext cx="1630017" cy="438582"/>
          </a:xfrm>
          <a:prstGeom prst="rect">
            <a:avLst/>
          </a:prstGeom>
          <a:solidFill>
            <a:srgbClr val="C00000"/>
          </a:solidFill>
        </p:spPr>
        <p:txBody>
          <a:bodyPr wrap="square" lIns="68580" tIns="34290" rIns="68580" bIns="34290" rtlCol="0" anchor="t">
            <a:spAutoFit/>
          </a:bodyPr>
          <a:lstStyle/>
          <a:p>
            <a:pPr lvl="0">
              <a:defRPr/>
            </a:pPr>
            <a:r>
              <a:rPr lang="nl-BE" sz="2400" dirty="0" err="1">
                <a:solidFill>
                  <a:srgbClr val="0070C0"/>
                </a:solidFill>
              </a:rPr>
              <a:t>Russie</a:t>
            </a:r>
            <a:endParaRPr kumimoji="0" lang="nl-BE" sz="24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9" name="Tekstvak 8">
            <a:extLst>
              <a:ext uri="{FF2B5EF4-FFF2-40B4-BE49-F238E27FC236}">
                <a16:creationId xmlns:a16="http://schemas.microsoft.com/office/drawing/2014/main" id="{005DCE66-06A0-48D4-8FEE-ED3D062BDE70}"/>
              </a:ext>
            </a:extLst>
          </p:cNvPr>
          <p:cNvSpPr txBox="1"/>
          <p:nvPr/>
        </p:nvSpPr>
        <p:spPr>
          <a:xfrm>
            <a:off x="1876727" y="1082455"/>
            <a:ext cx="1621788" cy="438582"/>
          </a:xfrm>
          <a:prstGeom prst="rect">
            <a:avLst/>
          </a:prstGeom>
          <a:solidFill>
            <a:srgbClr val="C00000"/>
          </a:solidFill>
        </p:spPr>
        <p:txBody>
          <a:bodyPr wrap="square" lIns="68580" tIns="34290" rIns="68580" bIns="34290" rtlCol="0" anchor="t">
            <a:spAutoFit/>
          </a:bodyPr>
          <a:lstStyle/>
          <a:p>
            <a:pPr lvl="0">
              <a:defRPr/>
            </a:pPr>
            <a:r>
              <a:rPr lang="nl-BE" sz="2400" dirty="0">
                <a:solidFill>
                  <a:prstClr val="white"/>
                </a:solidFill>
              </a:rPr>
              <a:t>S. - </a:t>
            </a:r>
            <a:r>
              <a:rPr lang="nl-BE" sz="2400" dirty="0" err="1">
                <a:solidFill>
                  <a:prstClr val="white"/>
                </a:solidFill>
              </a:rPr>
              <a:t>Arabie</a:t>
            </a:r>
            <a:endParaRPr kumimoji="0" lang="nl-BE"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kstvak 9">
            <a:extLst>
              <a:ext uri="{FF2B5EF4-FFF2-40B4-BE49-F238E27FC236}">
                <a16:creationId xmlns:a16="http://schemas.microsoft.com/office/drawing/2014/main" id="{DB7F7704-E231-412C-BCD5-C714F2C0A9E4}"/>
              </a:ext>
            </a:extLst>
          </p:cNvPr>
          <p:cNvSpPr txBox="1"/>
          <p:nvPr/>
        </p:nvSpPr>
        <p:spPr>
          <a:xfrm>
            <a:off x="3617676" y="1029819"/>
            <a:ext cx="1461691"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BE" sz="2400" dirty="0">
                <a:solidFill>
                  <a:srgbClr val="FFC000"/>
                </a:solidFill>
                <a:latin typeface="Calibri" panose="020F0502020204030204"/>
              </a:rPr>
              <a:t>Co</a:t>
            </a:r>
            <a:endParaRPr kumimoji="0" lang="nl-BE" sz="2400" b="0" i="0" u="none" strike="noStrike" kern="1200" cap="none" spc="0" normalizeH="0" baseline="0" noProof="0" dirty="0">
              <a:ln>
                <a:noFill/>
              </a:ln>
              <a:solidFill>
                <a:srgbClr val="FFC000"/>
              </a:solidFill>
              <a:effectLst/>
              <a:uLnTx/>
              <a:uFillTx/>
              <a:latin typeface="Calibri" panose="020F0502020204030204"/>
              <a:ea typeface="+mn-ea"/>
              <a:cs typeface="+mn-cs"/>
            </a:endParaRPr>
          </a:p>
        </p:txBody>
      </p:sp>
      <p:sp>
        <p:nvSpPr>
          <p:cNvPr id="11" name="Tekstvak 10">
            <a:extLst>
              <a:ext uri="{FF2B5EF4-FFF2-40B4-BE49-F238E27FC236}">
                <a16:creationId xmlns:a16="http://schemas.microsoft.com/office/drawing/2014/main" id="{9422B78A-64A2-4099-A961-847E082A094F}"/>
              </a:ext>
            </a:extLst>
          </p:cNvPr>
          <p:cNvSpPr txBox="1"/>
          <p:nvPr/>
        </p:nvSpPr>
        <p:spPr>
          <a:xfrm>
            <a:off x="55466" y="1692901"/>
            <a:ext cx="1630017" cy="523220"/>
          </a:xfrm>
          <a:prstGeom prst="rect">
            <a:avLst/>
          </a:prstGeom>
          <a:solidFill>
            <a:srgbClr val="C00000"/>
          </a:solidFill>
        </p:spPr>
        <p:txBody>
          <a:bodyPr wrap="square" lIns="91440" tIns="45720" rIns="91440" bIns="45720" rtlCol="0" anchor="t">
            <a:spAutoFit/>
          </a:bodyPr>
          <a:lstStyle/>
          <a:p>
            <a:pPr lvl="0">
              <a:defRPr/>
            </a:pPr>
            <a:r>
              <a:rPr lang="fr-FR" sz="1400" dirty="0">
                <a:solidFill>
                  <a:srgbClr val="FFC000"/>
                </a:solidFill>
              </a:rPr>
              <a:t>Les vilains gnomes, les </a:t>
            </a:r>
            <a:r>
              <a:rPr lang="fr-FR" sz="1400" dirty="0" err="1">
                <a:solidFill>
                  <a:srgbClr val="FFC000"/>
                </a:solidFill>
              </a:rPr>
              <a:t>cobalds</a:t>
            </a:r>
            <a:endParaRPr kumimoji="0" lang="nl-BE" sz="1400" b="0" i="0" u="none" strike="noStrike" kern="1200" cap="none" spc="0" normalizeH="0" baseline="0" noProof="0" dirty="0">
              <a:ln>
                <a:noFill/>
              </a:ln>
              <a:solidFill>
                <a:srgbClr val="FFC000"/>
              </a:solidFill>
              <a:effectLst/>
              <a:uLnTx/>
              <a:uFillTx/>
              <a:latin typeface="Calibri" panose="020F0502020204030204"/>
              <a:ea typeface="+mn-ea"/>
              <a:cs typeface="+mn-cs"/>
            </a:endParaRPr>
          </a:p>
        </p:txBody>
      </p:sp>
      <p:sp>
        <p:nvSpPr>
          <p:cNvPr id="12" name="Tekstvak 11">
            <a:extLst>
              <a:ext uri="{FF2B5EF4-FFF2-40B4-BE49-F238E27FC236}">
                <a16:creationId xmlns:a16="http://schemas.microsoft.com/office/drawing/2014/main" id="{B08214A3-C5CE-489A-822E-BCBDDCDDB4AF}"/>
              </a:ext>
            </a:extLst>
          </p:cNvPr>
          <p:cNvSpPr txBox="1"/>
          <p:nvPr/>
        </p:nvSpPr>
        <p:spPr>
          <a:xfrm>
            <a:off x="1828800" y="1664984"/>
            <a:ext cx="1683025" cy="646331"/>
          </a:xfrm>
          <a:prstGeom prst="rect">
            <a:avLst/>
          </a:prstGeom>
          <a:solidFill>
            <a:srgbClr val="C00000"/>
          </a:solidFill>
        </p:spPr>
        <p:txBody>
          <a:bodyPr wrap="square" rtlCol="0">
            <a:spAutoFit/>
          </a:bodyPr>
          <a:lstStyle/>
          <a:p>
            <a:pPr lvl="0">
              <a:defRPr/>
            </a:pPr>
            <a:r>
              <a:rPr lang="fr-FR" sz="1200" dirty="0">
                <a:solidFill>
                  <a:srgbClr val="0070C0"/>
                </a:solidFill>
              </a:rPr>
              <a:t>Pour l’acier inoxydable et les piles rechargeables </a:t>
            </a:r>
            <a:endParaRPr kumimoji="0" lang="nl-BE"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3" name="Tekstvak 12">
            <a:extLst>
              <a:ext uri="{FF2B5EF4-FFF2-40B4-BE49-F238E27FC236}">
                <a16:creationId xmlns:a16="http://schemas.microsoft.com/office/drawing/2014/main" id="{1E023ED2-F4BE-46A9-ACEB-BC6AB451A7CC}"/>
              </a:ext>
            </a:extLst>
          </p:cNvPr>
          <p:cNvSpPr txBox="1"/>
          <p:nvPr/>
        </p:nvSpPr>
        <p:spPr>
          <a:xfrm>
            <a:off x="3617675" y="1747174"/>
            <a:ext cx="1612017" cy="346249"/>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schemeClr val="bg1"/>
                </a:solidFill>
                <a:effectLst/>
                <a:uLnTx/>
                <a:uFillTx/>
                <a:latin typeface="Calibri" panose="020F0502020204030204"/>
                <a:ea typeface="+mn-ea"/>
                <a:cs typeface="+mn-cs"/>
              </a:rPr>
              <a:t>Q8</a:t>
            </a:r>
          </a:p>
        </p:txBody>
      </p:sp>
      <p:sp>
        <p:nvSpPr>
          <p:cNvPr id="14" name="Tekstvak 13">
            <a:extLst>
              <a:ext uri="{FF2B5EF4-FFF2-40B4-BE49-F238E27FC236}">
                <a16:creationId xmlns:a16="http://schemas.microsoft.com/office/drawing/2014/main" id="{2E207A7F-BCA8-47D4-8B71-362F49E88D7B}"/>
              </a:ext>
            </a:extLst>
          </p:cNvPr>
          <p:cNvSpPr txBox="1"/>
          <p:nvPr/>
        </p:nvSpPr>
        <p:spPr>
          <a:xfrm>
            <a:off x="110931" y="2444491"/>
            <a:ext cx="1630017" cy="46166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0070C0"/>
                </a:solidFill>
                <a:effectLst/>
                <a:uLnTx/>
                <a:uFillTx/>
                <a:latin typeface="Calibri" panose="020F0502020204030204"/>
                <a:ea typeface="+mn-ea"/>
                <a:cs typeface="+mn-cs"/>
              </a:rPr>
              <a:t>Ni</a:t>
            </a:r>
          </a:p>
        </p:txBody>
      </p:sp>
      <p:sp>
        <p:nvSpPr>
          <p:cNvPr id="15" name="Tekstvak 14">
            <a:extLst>
              <a:ext uri="{FF2B5EF4-FFF2-40B4-BE49-F238E27FC236}">
                <a16:creationId xmlns:a16="http://schemas.microsoft.com/office/drawing/2014/main" id="{788B6CF4-85B6-475F-98C6-3B073D17B303}"/>
              </a:ext>
            </a:extLst>
          </p:cNvPr>
          <p:cNvSpPr txBox="1"/>
          <p:nvPr/>
        </p:nvSpPr>
        <p:spPr>
          <a:xfrm>
            <a:off x="1901574" y="2423837"/>
            <a:ext cx="1572095" cy="523220"/>
          </a:xfrm>
          <a:prstGeom prst="rect">
            <a:avLst/>
          </a:prstGeom>
          <a:solidFill>
            <a:srgbClr val="C00000"/>
          </a:solidFill>
        </p:spPr>
        <p:txBody>
          <a:bodyPr wrap="square" lIns="91440" tIns="45720" rIns="91440" bIns="45720" rtlCol="0" anchor="t">
            <a:spAutoFit/>
          </a:bodyPr>
          <a:lstStyle/>
          <a:p>
            <a:pPr lvl="0">
              <a:defRPr/>
            </a:pPr>
            <a:r>
              <a:rPr lang="fr-FR" sz="1400" dirty="0">
                <a:solidFill>
                  <a:srgbClr val="FFC000"/>
                </a:solidFill>
                <a:ea typeface="+mn-lt"/>
                <a:cs typeface="Calibri" panose="020F0502020204030204"/>
              </a:rPr>
              <a:t>Aussi dans le corps humain</a:t>
            </a:r>
            <a:endParaRPr kumimoji="0" lang="en-US" sz="1400" b="0" i="0" u="none" strike="noStrike" kern="1200" cap="none" spc="0" normalizeH="0" baseline="0" noProof="0" dirty="0">
              <a:ln>
                <a:noFill/>
              </a:ln>
              <a:solidFill>
                <a:srgbClr val="FFC000"/>
              </a:solidFill>
              <a:effectLst/>
              <a:uLnTx/>
              <a:uFillTx/>
              <a:latin typeface="Calibri" panose="020F0502020204030204"/>
              <a:ea typeface="+mn-ea"/>
              <a:cs typeface="Calibri"/>
            </a:endParaRPr>
          </a:p>
        </p:txBody>
      </p:sp>
      <p:sp>
        <p:nvSpPr>
          <p:cNvPr id="16" name="Tekstvak 15">
            <a:extLst>
              <a:ext uri="{FF2B5EF4-FFF2-40B4-BE49-F238E27FC236}">
                <a16:creationId xmlns:a16="http://schemas.microsoft.com/office/drawing/2014/main" id="{54090EEA-947C-434D-9161-18E6769F6A9C}"/>
              </a:ext>
            </a:extLst>
          </p:cNvPr>
          <p:cNvSpPr txBox="1"/>
          <p:nvPr/>
        </p:nvSpPr>
        <p:spPr>
          <a:xfrm>
            <a:off x="3578554" y="2368465"/>
            <a:ext cx="1683025" cy="646331"/>
          </a:xfrm>
          <a:prstGeom prst="rect">
            <a:avLst/>
          </a:prstGeom>
          <a:solidFill>
            <a:srgbClr val="C00000"/>
          </a:solidFill>
        </p:spPr>
        <p:txBody>
          <a:bodyPr wrap="square" rtlCol="0">
            <a:spAutoFit/>
          </a:bodyPr>
          <a:lstStyle/>
          <a:p>
            <a:pPr lvl="0">
              <a:defRPr/>
            </a:pPr>
            <a:r>
              <a:rPr lang="fr-FR" sz="1200" dirty="0">
                <a:solidFill>
                  <a:srgbClr val="0070C0"/>
                </a:solidFill>
              </a:rPr>
              <a:t>Sous-produit du minerai dont aucun cuivre ne peut être extrait</a:t>
            </a:r>
            <a:endParaRPr kumimoji="0" lang="nl-BE"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7" name="Tekstvak 16">
            <a:extLst>
              <a:ext uri="{FF2B5EF4-FFF2-40B4-BE49-F238E27FC236}">
                <a16:creationId xmlns:a16="http://schemas.microsoft.com/office/drawing/2014/main" id="{D4AA91BC-DC3C-41AD-A218-24EA31670C03}"/>
              </a:ext>
            </a:extLst>
          </p:cNvPr>
          <p:cNvSpPr txBox="1"/>
          <p:nvPr/>
        </p:nvSpPr>
        <p:spPr>
          <a:xfrm>
            <a:off x="110932" y="3135158"/>
            <a:ext cx="1574551" cy="500137"/>
          </a:xfrm>
          <a:prstGeom prst="rect">
            <a:avLst/>
          </a:prstGeom>
          <a:solidFill>
            <a:srgbClr val="C00000"/>
          </a:solidFill>
        </p:spPr>
        <p:txBody>
          <a:bodyPr wrap="square" lIns="68580" tIns="34290" rIns="68580" bIns="34290" rtlCol="0" anchor="t">
            <a:spAutoFit/>
          </a:bodyPr>
          <a:lstStyle/>
          <a:p>
            <a:pPr lvl="0">
              <a:defRPr/>
            </a:pPr>
            <a:r>
              <a:rPr lang="nl-BE" sz="1400" dirty="0" err="1">
                <a:solidFill>
                  <a:prstClr val="white"/>
                </a:solidFill>
                <a:ea typeface="+mn-lt"/>
                <a:cs typeface="Calibri" panose="020F0502020204030204"/>
              </a:rPr>
              <a:t>Originaire</a:t>
            </a:r>
            <a:r>
              <a:rPr lang="nl-BE" sz="1400" dirty="0">
                <a:solidFill>
                  <a:prstClr val="white"/>
                </a:solidFill>
                <a:ea typeface="+mn-lt"/>
                <a:cs typeface="Calibri" panose="020F0502020204030204"/>
              </a:rPr>
              <a:t> du </a:t>
            </a:r>
            <a:r>
              <a:rPr lang="nl-BE" sz="1400" dirty="0" err="1">
                <a:solidFill>
                  <a:prstClr val="white"/>
                </a:solidFill>
                <a:ea typeface="+mn-lt"/>
                <a:cs typeface="Calibri" panose="020F0502020204030204"/>
              </a:rPr>
              <a:t>plancton</a:t>
            </a:r>
            <a:endParaRPr kumimoji="0" lang="nl-BE" sz="1400" b="0" i="0" u="none" strike="noStrike" kern="1200" cap="none" spc="0" normalizeH="0" baseline="0" noProof="0" dirty="0">
              <a:ln>
                <a:noFill/>
              </a:ln>
              <a:solidFill>
                <a:prstClr val="white"/>
              </a:solidFill>
              <a:effectLst/>
              <a:uLnTx/>
              <a:uFillTx/>
              <a:latin typeface="Calibri" panose="020F0502020204030204"/>
              <a:ea typeface="+mn-ea"/>
              <a:cs typeface="Calibri"/>
            </a:endParaRPr>
          </a:p>
        </p:txBody>
      </p:sp>
      <p:sp>
        <p:nvSpPr>
          <p:cNvPr id="18" name="Tekstvak 17">
            <a:extLst>
              <a:ext uri="{FF2B5EF4-FFF2-40B4-BE49-F238E27FC236}">
                <a16:creationId xmlns:a16="http://schemas.microsoft.com/office/drawing/2014/main" id="{3AF40F51-0ACB-483D-A737-8EF03CFF34F7}"/>
              </a:ext>
            </a:extLst>
          </p:cNvPr>
          <p:cNvSpPr txBox="1"/>
          <p:nvPr/>
        </p:nvSpPr>
        <p:spPr>
          <a:xfrm>
            <a:off x="1828800" y="3148154"/>
            <a:ext cx="1683025" cy="500137"/>
          </a:xfrm>
          <a:prstGeom prst="rect">
            <a:avLst/>
          </a:prstGeom>
          <a:solidFill>
            <a:srgbClr val="C00000"/>
          </a:solidFill>
        </p:spPr>
        <p:txBody>
          <a:bodyPr wrap="square" lIns="68580" tIns="34290" rIns="68580" bIns="34290" rtlCol="0" anchor="t">
            <a:spAutoFit/>
          </a:bodyPr>
          <a:lstStyle/>
          <a:p>
            <a:pPr lvl="0">
              <a:defRPr/>
            </a:pPr>
            <a:r>
              <a:rPr lang="nl-BE" sz="1400" dirty="0">
                <a:solidFill>
                  <a:prstClr val="white"/>
                </a:solidFill>
                <a:ea typeface="+mn-lt"/>
                <a:cs typeface="Calibri" panose="020F0502020204030204"/>
              </a:rPr>
              <a:t>Pour les </a:t>
            </a:r>
            <a:r>
              <a:rPr lang="nl-BE" sz="1400" dirty="0" err="1">
                <a:solidFill>
                  <a:prstClr val="white"/>
                </a:solidFill>
                <a:ea typeface="+mn-lt"/>
                <a:cs typeface="Calibri" panose="020F0502020204030204"/>
              </a:rPr>
              <a:t>carburants</a:t>
            </a:r>
            <a:r>
              <a:rPr lang="nl-BE" sz="1400" dirty="0">
                <a:solidFill>
                  <a:prstClr val="white"/>
                </a:solidFill>
                <a:ea typeface="+mn-lt"/>
                <a:cs typeface="Calibri" panose="020F0502020204030204"/>
              </a:rPr>
              <a:t>
</a:t>
            </a:r>
            <a:endPar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Calibri"/>
            </a:endParaRPr>
          </a:p>
        </p:txBody>
      </p:sp>
      <p:sp>
        <p:nvSpPr>
          <p:cNvPr id="19" name="Tekstvak 18">
            <a:extLst>
              <a:ext uri="{FF2B5EF4-FFF2-40B4-BE49-F238E27FC236}">
                <a16:creationId xmlns:a16="http://schemas.microsoft.com/office/drawing/2014/main" id="{5325CE59-F449-40BC-9389-828B74F06EF3}"/>
              </a:ext>
            </a:extLst>
          </p:cNvPr>
          <p:cNvSpPr txBox="1"/>
          <p:nvPr/>
        </p:nvSpPr>
        <p:spPr>
          <a:xfrm>
            <a:off x="3655142" y="3139005"/>
            <a:ext cx="1574551"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FFC000"/>
                </a:solidFill>
                <a:effectLst/>
                <a:uLnTx/>
                <a:uFillTx/>
                <a:latin typeface="Calibri" panose="020F0502020204030204"/>
                <a:ea typeface="+mn-ea"/>
                <a:cs typeface="+mn-cs"/>
              </a:rPr>
              <a:t>Congo</a:t>
            </a:r>
            <a:endParaRPr kumimoji="0" lang="nl-BE" sz="2400" b="0" i="0" u="none" strike="noStrike" kern="1200" cap="none" spc="0" normalizeH="0" baseline="0" noProof="0" dirty="0">
              <a:ln>
                <a:noFill/>
              </a:ln>
              <a:solidFill>
                <a:srgbClr val="FFC000"/>
              </a:solidFill>
              <a:effectLst/>
              <a:uLnTx/>
              <a:uFillTx/>
              <a:latin typeface="Calibri" panose="020F0502020204030204"/>
              <a:ea typeface="+mn-lt"/>
              <a:cs typeface="Calibri" panose="020F0502020204030204"/>
            </a:endParaRPr>
          </a:p>
        </p:txBody>
      </p:sp>
      <p:sp>
        <p:nvSpPr>
          <p:cNvPr id="20" name="Tekstvak 19">
            <a:extLst>
              <a:ext uri="{FF2B5EF4-FFF2-40B4-BE49-F238E27FC236}">
                <a16:creationId xmlns:a16="http://schemas.microsoft.com/office/drawing/2014/main" id="{9E274AFC-5486-418C-A394-0B3333FC6BCF}"/>
              </a:ext>
            </a:extLst>
          </p:cNvPr>
          <p:cNvSpPr txBox="1"/>
          <p:nvPr/>
        </p:nvSpPr>
        <p:spPr>
          <a:xfrm>
            <a:off x="2061047" y="4160498"/>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1" name="Tekstvak 20">
            <a:extLst>
              <a:ext uri="{FF2B5EF4-FFF2-40B4-BE49-F238E27FC236}">
                <a16:creationId xmlns:a16="http://schemas.microsoft.com/office/drawing/2014/main" id="{F83C62AD-AF74-48BC-9712-61254B0E3563}"/>
              </a:ext>
            </a:extLst>
          </p:cNvPr>
          <p:cNvSpPr txBox="1"/>
          <p:nvPr/>
        </p:nvSpPr>
        <p:spPr>
          <a:xfrm>
            <a:off x="2061047" y="4563943"/>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2" name="Tekstvak 21">
            <a:extLst>
              <a:ext uri="{FF2B5EF4-FFF2-40B4-BE49-F238E27FC236}">
                <a16:creationId xmlns:a16="http://schemas.microsoft.com/office/drawing/2014/main" id="{E8EFB830-A304-42E1-ABAB-35FC0ADC6ED5}"/>
              </a:ext>
            </a:extLst>
          </p:cNvPr>
          <p:cNvSpPr txBox="1"/>
          <p:nvPr/>
        </p:nvSpPr>
        <p:spPr>
          <a:xfrm>
            <a:off x="2061047" y="4967389"/>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4" name="Rechthoek 23">
            <a:extLst>
              <a:ext uri="{FF2B5EF4-FFF2-40B4-BE49-F238E27FC236}">
                <a16:creationId xmlns:a16="http://schemas.microsoft.com/office/drawing/2014/main" id="{9C256790-88B6-4E06-890B-4D7D5A1F1B30}"/>
              </a:ext>
            </a:extLst>
          </p:cNvPr>
          <p:cNvSpPr/>
          <p:nvPr/>
        </p:nvSpPr>
        <p:spPr>
          <a:xfrm>
            <a:off x="738787" y="4004233"/>
            <a:ext cx="1297639"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nl-NL" dirty="0">
                <a:solidFill>
                  <a:srgbClr val="0070C0"/>
                </a:solidFill>
              </a:rPr>
              <a:t>Nickel</a:t>
            </a:r>
            <a:endParaRPr kumimoji="0" lang="nl-BE" sz="18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479A407-9C51-4E58-AE35-52F10A31436C}"/>
              </a:ext>
            </a:extLst>
          </p:cNvPr>
          <p:cNvSpPr/>
          <p:nvPr/>
        </p:nvSpPr>
        <p:spPr>
          <a:xfrm>
            <a:off x="0" y="0"/>
            <a:ext cx="9167519" cy="280118"/>
          </a:xfrm>
          <a:prstGeom prst="rect">
            <a:avLst/>
          </a:prstGeom>
          <a:solidFill>
            <a:srgbClr val="E52B5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Rechthoek 25">
            <a:extLst>
              <a:ext uri="{FF2B5EF4-FFF2-40B4-BE49-F238E27FC236}">
                <a16:creationId xmlns:a16="http://schemas.microsoft.com/office/drawing/2014/main" id="{E919270E-3842-4ADC-8EC2-CC82E3849001}"/>
              </a:ext>
            </a:extLst>
          </p:cNvPr>
          <p:cNvSpPr/>
          <p:nvPr/>
        </p:nvSpPr>
        <p:spPr>
          <a:xfrm>
            <a:off x="738788" y="4586187"/>
            <a:ext cx="1287898"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nl-NL" dirty="0" err="1">
                <a:solidFill>
                  <a:srgbClr val="FFC000"/>
                </a:solidFill>
              </a:rPr>
              <a:t>Cobalt</a:t>
            </a:r>
            <a:endParaRPr kumimoji="0" lang="nl-BE" sz="1800" b="0" i="0" u="none" strike="noStrike" kern="1200" cap="none" spc="0" normalizeH="0" baseline="0" noProof="0" dirty="0">
              <a:ln>
                <a:noFill/>
              </a:ln>
              <a:solidFill>
                <a:srgbClr val="FFC000"/>
              </a:solidFill>
              <a:effectLst/>
              <a:uLnTx/>
              <a:uFillTx/>
              <a:latin typeface="Calibri" panose="020F0502020204030204"/>
              <a:ea typeface="+mn-ea"/>
              <a:cs typeface="+mn-cs"/>
            </a:endParaRPr>
          </a:p>
        </p:txBody>
      </p:sp>
      <p:sp>
        <p:nvSpPr>
          <p:cNvPr id="27" name="Rechthoek 26">
            <a:extLst>
              <a:ext uri="{FF2B5EF4-FFF2-40B4-BE49-F238E27FC236}">
                <a16:creationId xmlns:a16="http://schemas.microsoft.com/office/drawing/2014/main" id="{A50C609F-CBB4-4D80-92A4-0E381CBE5277}"/>
              </a:ext>
            </a:extLst>
          </p:cNvPr>
          <p:cNvSpPr/>
          <p:nvPr/>
        </p:nvSpPr>
        <p:spPr>
          <a:xfrm>
            <a:off x="790263" y="5140075"/>
            <a:ext cx="1293644"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nl-NL" dirty="0" err="1">
                <a:solidFill>
                  <a:schemeClr val="bg1"/>
                </a:solidFill>
              </a:rPr>
              <a:t>Pétrole</a:t>
            </a:r>
            <a:endParaRPr kumimoji="0" lang="nl-BE" sz="18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pic>
        <p:nvPicPr>
          <p:cNvPr id="6" name="Afbeelding 5" descr="Afbeelding met gras, buiten, persoon, boom&#10;&#10;Automatisch gegenereerde beschrijving">
            <a:extLst>
              <a:ext uri="{FF2B5EF4-FFF2-40B4-BE49-F238E27FC236}">
                <a16:creationId xmlns:a16="http://schemas.microsoft.com/office/drawing/2014/main" id="{0DA5F1F0-2437-4E79-9E91-E675194065B6}"/>
              </a:ext>
            </a:extLst>
          </p:cNvPr>
          <p:cNvPicPr>
            <a:picLocks noChangeAspect="1"/>
          </p:cNvPicPr>
          <p:nvPr/>
        </p:nvPicPr>
        <p:blipFill>
          <a:blip r:embed="rId4"/>
          <a:stretch>
            <a:fillRect/>
          </a:stretch>
        </p:blipFill>
        <p:spPr>
          <a:xfrm>
            <a:off x="5481484" y="500241"/>
            <a:ext cx="4348316" cy="3261238"/>
          </a:xfrm>
          <a:prstGeom prst="rect">
            <a:avLst/>
          </a:prstGeom>
        </p:spPr>
      </p:pic>
    </p:spTree>
    <p:extLst>
      <p:ext uri="{BB962C8B-B14F-4D97-AF65-F5344CB8AC3E}">
        <p14:creationId xmlns:p14="http://schemas.microsoft.com/office/powerpoint/2010/main" val="312259300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F724A3-E4DC-442C-8547-5C54163445E1}"/>
              </a:ext>
            </a:extLst>
          </p:cNvPr>
          <p:cNvSpPr>
            <a:spLocks noGrp="1"/>
          </p:cNvSpPr>
          <p:nvPr>
            <p:ph type="ctrTitle"/>
          </p:nvPr>
        </p:nvSpPr>
        <p:spPr/>
        <p:txBody>
          <a:bodyPr/>
          <a:lstStyle/>
          <a:p>
            <a:endParaRPr lang="nl-BE"/>
          </a:p>
        </p:txBody>
      </p:sp>
      <p:sp>
        <p:nvSpPr>
          <p:cNvPr id="3" name="Ondertitel 2">
            <a:extLst>
              <a:ext uri="{FF2B5EF4-FFF2-40B4-BE49-F238E27FC236}">
                <a16:creationId xmlns:a16="http://schemas.microsoft.com/office/drawing/2014/main" id="{BC549547-61F6-4D19-B835-C302F9F759DE}"/>
              </a:ext>
            </a:extLst>
          </p:cNvPr>
          <p:cNvSpPr>
            <a:spLocks noGrp="1"/>
          </p:cNvSpPr>
          <p:nvPr>
            <p:ph type="subTitle" idx="1"/>
          </p:nvPr>
        </p:nvSpPr>
        <p:spPr/>
        <p:txBody>
          <a:bodyPr/>
          <a:lstStyle/>
          <a:p>
            <a:endParaRPr lang="nl-BE"/>
          </a:p>
        </p:txBody>
      </p:sp>
      <p:pic>
        <p:nvPicPr>
          <p:cNvPr id="5" name="Afbeelding 4">
            <a:extLst>
              <a:ext uri="{FF2B5EF4-FFF2-40B4-BE49-F238E27FC236}">
                <a16:creationId xmlns:a16="http://schemas.microsoft.com/office/drawing/2014/main" id="{D168640F-1FCF-4106-A2C1-3357DAE866C8}"/>
              </a:ext>
            </a:extLst>
          </p:cNvPr>
          <p:cNvPicPr>
            <a:picLocks noChangeAspect="1"/>
          </p:cNvPicPr>
          <p:nvPr/>
        </p:nvPicPr>
        <p:blipFill rotWithShape="1">
          <a:blip r:embed="rId3"/>
          <a:srcRect l="9410" t="6390" r="4702" b="2992"/>
          <a:stretch/>
        </p:blipFill>
        <p:spPr>
          <a:xfrm>
            <a:off x="0" y="500241"/>
            <a:ext cx="9144000" cy="5424891"/>
          </a:xfrm>
          <a:prstGeom prst="rect">
            <a:avLst/>
          </a:prstGeom>
        </p:spPr>
      </p:pic>
      <p:sp>
        <p:nvSpPr>
          <p:cNvPr id="8" name="Tekstvak 7">
            <a:extLst>
              <a:ext uri="{FF2B5EF4-FFF2-40B4-BE49-F238E27FC236}">
                <a16:creationId xmlns:a16="http://schemas.microsoft.com/office/drawing/2014/main" id="{381404C9-6FF9-40E7-B463-05DAF6010C3B}"/>
              </a:ext>
            </a:extLst>
          </p:cNvPr>
          <p:cNvSpPr txBox="1"/>
          <p:nvPr/>
        </p:nvSpPr>
        <p:spPr>
          <a:xfrm>
            <a:off x="110932" y="1065371"/>
            <a:ext cx="1630017" cy="438582"/>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rgbClr val="0070C0"/>
                </a:solidFill>
                <a:effectLst/>
                <a:uLnTx/>
                <a:uFillTx/>
                <a:latin typeface="Calibri" panose="020F0502020204030204"/>
                <a:ea typeface="+mn-ea"/>
                <a:cs typeface="+mn-cs"/>
              </a:rPr>
              <a:t>Au</a:t>
            </a:r>
          </a:p>
        </p:txBody>
      </p:sp>
      <p:sp>
        <p:nvSpPr>
          <p:cNvPr id="9" name="Tekstvak 8">
            <a:extLst>
              <a:ext uri="{FF2B5EF4-FFF2-40B4-BE49-F238E27FC236}">
                <a16:creationId xmlns:a16="http://schemas.microsoft.com/office/drawing/2014/main" id="{005DCE66-06A0-48D4-8FEE-ED3D062BDE70}"/>
              </a:ext>
            </a:extLst>
          </p:cNvPr>
          <p:cNvSpPr txBox="1"/>
          <p:nvPr/>
        </p:nvSpPr>
        <p:spPr>
          <a:xfrm>
            <a:off x="1849237" y="1029819"/>
            <a:ext cx="1662588" cy="646331"/>
          </a:xfrm>
          <a:prstGeom prst="rect">
            <a:avLst/>
          </a:prstGeom>
          <a:solidFill>
            <a:srgbClr val="C00000"/>
          </a:solidFill>
        </p:spPr>
        <p:txBody>
          <a:bodyPr wrap="square" lIns="68580" tIns="34290" rIns="68580" bIns="34290" rtlCol="0" anchor="t">
            <a:spAutoFit/>
          </a:bodyPr>
          <a:lstStyle/>
          <a:p>
            <a:pPr lvl="0">
              <a:defRPr/>
            </a:pPr>
            <a:r>
              <a:rPr lang="fr-FR" sz="1250" dirty="0">
                <a:solidFill>
                  <a:prstClr val="white"/>
                </a:solidFill>
              </a:rPr>
              <a:t>Pour les armes nucléaires et les réacteurs nucléaires</a:t>
            </a:r>
            <a:endParaRPr kumimoji="0" lang="nl-BE" sz="12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kstvak 9">
            <a:extLst>
              <a:ext uri="{FF2B5EF4-FFF2-40B4-BE49-F238E27FC236}">
                <a16:creationId xmlns:a16="http://schemas.microsoft.com/office/drawing/2014/main" id="{DB7F7704-E231-412C-BCD5-C714F2C0A9E4}"/>
              </a:ext>
            </a:extLst>
          </p:cNvPr>
          <p:cNvSpPr txBox="1"/>
          <p:nvPr/>
        </p:nvSpPr>
        <p:spPr>
          <a:xfrm>
            <a:off x="3617676" y="1029819"/>
            <a:ext cx="1612016"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prstClr val="white"/>
                </a:solidFill>
                <a:effectLst/>
                <a:uLnTx/>
                <a:uFillTx/>
                <a:latin typeface="Calibri" panose="020F0502020204030204"/>
                <a:ea typeface="+mn-ea"/>
                <a:cs typeface="+mn-cs"/>
              </a:rPr>
              <a:t>U</a:t>
            </a:r>
          </a:p>
        </p:txBody>
      </p:sp>
      <p:sp>
        <p:nvSpPr>
          <p:cNvPr id="11" name="Tekstvak 10">
            <a:extLst>
              <a:ext uri="{FF2B5EF4-FFF2-40B4-BE49-F238E27FC236}">
                <a16:creationId xmlns:a16="http://schemas.microsoft.com/office/drawing/2014/main" id="{9422B78A-64A2-4099-A961-847E082A094F}"/>
              </a:ext>
            </a:extLst>
          </p:cNvPr>
          <p:cNvSpPr txBox="1"/>
          <p:nvPr/>
        </p:nvSpPr>
        <p:spPr>
          <a:xfrm>
            <a:off x="55466" y="1692901"/>
            <a:ext cx="1630017" cy="400110"/>
          </a:xfrm>
          <a:prstGeom prst="rect">
            <a:avLst/>
          </a:prstGeom>
          <a:solidFill>
            <a:srgbClr val="C00000"/>
          </a:solidFill>
        </p:spPr>
        <p:txBody>
          <a:bodyPr wrap="square" lIns="91440" tIns="45720" rIns="91440" bIns="45720" rtlCol="0" anchor="t">
            <a:spAutoFit/>
          </a:bodyPr>
          <a:lstStyle/>
          <a:p>
            <a:pPr lvl="0">
              <a:defRPr/>
            </a:pPr>
            <a:r>
              <a:rPr lang="nl-BE" sz="2000" dirty="0" err="1">
                <a:solidFill>
                  <a:prstClr val="white"/>
                </a:solidFill>
              </a:rPr>
              <a:t>Vénéneux</a:t>
            </a:r>
            <a:endParaRPr kumimoji="0" lang="nl-BE"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kstvak 11">
            <a:extLst>
              <a:ext uri="{FF2B5EF4-FFF2-40B4-BE49-F238E27FC236}">
                <a16:creationId xmlns:a16="http://schemas.microsoft.com/office/drawing/2014/main" id="{B08214A3-C5CE-489A-822E-BCBDDCDDB4AF}"/>
              </a:ext>
            </a:extLst>
          </p:cNvPr>
          <p:cNvSpPr txBox="1"/>
          <p:nvPr/>
        </p:nvSpPr>
        <p:spPr>
          <a:xfrm>
            <a:off x="1828800" y="1722134"/>
            <a:ext cx="1683025" cy="830997"/>
          </a:xfrm>
          <a:prstGeom prst="rect">
            <a:avLst/>
          </a:prstGeom>
          <a:solidFill>
            <a:srgbClr val="C00000"/>
          </a:solidFill>
        </p:spPr>
        <p:txBody>
          <a:bodyPr wrap="square" rtlCol="0">
            <a:spAutoFit/>
          </a:bodyPr>
          <a:lstStyle/>
          <a:p>
            <a:pPr lvl="0">
              <a:defRPr/>
            </a:pPr>
            <a:r>
              <a:rPr lang="fr-FR" sz="1200" dirty="0">
                <a:solidFill>
                  <a:schemeClr val="accent4"/>
                </a:solidFill>
              </a:rPr>
              <a:t>Surtout pour les fils électriques, les fours à micro-ondes, les téléviseurs, ...</a:t>
            </a:r>
            <a:endParaRPr kumimoji="0" lang="nl-BE" sz="1200" b="0" i="0" u="none" strike="noStrike" kern="1200" cap="none" spc="0" normalizeH="0" baseline="0" noProof="0" dirty="0">
              <a:ln>
                <a:noFill/>
              </a:ln>
              <a:solidFill>
                <a:schemeClr val="accent4"/>
              </a:solidFill>
              <a:effectLst/>
              <a:uLnTx/>
              <a:uFillTx/>
              <a:latin typeface="Calibri" panose="020F0502020204030204"/>
              <a:ea typeface="+mn-ea"/>
              <a:cs typeface="+mn-cs"/>
            </a:endParaRPr>
          </a:p>
        </p:txBody>
      </p:sp>
      <p:sp>
        <p:nvSpPr>
          <p:cNvPr id="13" name="Tekstvak 12">
            <a:extLst>
              <a:ext uri="{FF2B5EF4-FFF2-40B4-BE49-F238E27FC236}">
                <a16:creationId xmlns:a16="http://schemas.microsoft.com/office/drawing/2014/main" id="{1E023ED2-F4BE-46A9-ACEB-BC6AB451A7CC}"/>
              </a:ext>
            </a:extLst>
          </p:cNvPr>
          <p:cNvSpPr txBox="1"/>
          <p:nvPr/>
        </p:nvSpPr>
        <p:spPr>
          <a:xfrm>
            <a:off x="3617675" y="1747174"/>
            <a:ext cx="1612017" cy="623248"/>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white"/>
                </a:solidFill>
                <a:effectLst/>
                <a:uLnTx/>
                <a:uFillTx/>
                <a:latin typeface="Calibri" panose="020F0502020204030204"/>
                <a:ea typeface="+mn-ea"/>
                <a:cs typeface="+mn-cs"/>
              </a:rPr>
              <a:t>Uranus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kstvak 13">
            <a:extLst>
              <a:ext uri="{FF2B5EF4-FFF2-40B4-BE49-F238E27FC236}">
                <a16:creationId xmlns:a16="http://schemas.microsoft.com/office/drawing/2014/main" id="{2E207A7F-BCA8-47D4-8B71-362F49E88D7B}"/>
              </a:ext>
            </a:extLst>
          </p:cNvPr>
          <p:cNvSpPr txBox="1"/>
          <p:nvPr/>
        </p:nvSpPr>
        <p:spPr>
          <a:xfrm>
            <a:off x="110931" y="2433061"/>
            <a:ext cx="1630017" cy="46166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chemeClr val="accent4"/>
                </a:solidFill>
                <a:effectLst/>
                <a:uLnTx/>
                <a:uFillTx/>
                <a:latin typeface="Calibri" panose="020F0502020204030204"/>
                <a:ea typeface="+mn-ea"/>
                <a:cs typeface="+mn-cs"/>
              </a:rPr>
              <a:t>Cu</a:t>
            </a:r>
          </a:p>
        </p:txBody>
      </p:sp>
      <p:sp>
        <p:nvSpPr>
          <p:cNvPr id="15" name="Tekstvak 14">
            <a:extLst>
              <a:ext uri="{FF2B5EF4-FFF2-40B4-BE49-F238E27FC236}">
                <a16:creationId xmlns:a16="http://schemas.microsoft.com/office/drawing/2014/main" id="{788B6CF4-85B6-475F-98C6-3B073D17B303}"/>
              </a:ext>
            </a:extLst>
          </p:cNvPr>
          <p:cNvSpPr txBox="1"/>
          <p:nvPr/>
        </p:nvSpPr>
        <p:spPr>
          <a:xfrm>
            <a:off x="1856336" y="2584371"/>
            <a:ext cx="1572095" cy="307777"/>
          </a:xfrm>
          <a:prstGeom prst="rect">
            <a:avLst/>
          </a:prstGeom>
          <a:solidFill>
            <a:srgbClr val="C00000"/>
          </a:solidFill>
        </p:spPr>
        <p:txBody>
          <a:bodyPr wrap="square" lIns="91440" tIns="45720" rIns="91440" bIns="45720" rtlCol="0" anchor="t">
            <a:spAutoFit/>
          </a:bodyPr>
          <a:lstStyle/>
          <a:p>
            <a:pPr lvl="0">
              <a:defRPr/>
            </a:pPr>
            <a:r>
              <a:rPr lang="nl-BE" sz="1400" dirty="0" err="1">
                <a:solidFill>
                  <a:srgbClr val="0070C0"/>
                </a:solidFill>
                <a:ea typeface="+mn-lt"/>
                <a:cs typeface="Calibri" panose="020F0502020204030204"/>
              </a:rPr>
              <a:t>Afrique</a:t>
            </a:r>
            <a:r>
              <a:rPr lang="nl-BE" sz="1400" dirty="0">
                <a:solidFill>
                  <a:srgbClr val="0070C0"/>
                </a:solidFill>
                <a:ea typeface="+mn-lt"/>
                <a:cs typeface="Calibri" panose="020F0502020204030204"/>
              </a:rPr>
              <a:t> du </a:t>
            </a:r>
            <a:r>
              <a:rPr lang="nl-BE" sz="1400" dirty="0" err="1">
                <a:solidFill>
                  <a:srgbClr val="0070C0"/>
                </a:solidFill>
                <a:ea typeface="+mn-lt"/>
                <a:cs typeface="Calibri" panose="020F0502020204030204"/>
              </a:rPr>
              <a:t>Sud</a:t>
            </a:r>
            <a:endParaRPr kumimoji="0" lang="nl-BE" sz="1400" b="0" i="0" u="none" strike="noStrike" kern="1200" cap="none" spc="0" normalizeH="0" baseline="0" noProof="0" dirty="0">
              <a:ln>
                <a:noFill/>
              </a:ln>
              <a:solidFill>
                <a:srgbClr val="0070C0"/>
              </a:solidFill>
              <a:effectLst/>
              <a:uLnTx/>
              <a:uFillTx/>
              <a:latin typeface="Calibri" panose="020F0502020204030204"/>
              <a:ea typeface="+mn-lt"/>
              <a:cs typeface="Calibri" panose="020F0502020204030204"/>
            </a:endParaRPr>
          </a:p>
        </p:txBody>
      </p:sp>
      <p:sp>
        <p:nvSpPr>
          <p:cNvPr id="16" name="Tekstvak 15">
            <a:extLst>
              <a:ext uri="{FF2B5EF4-FFF2-40B4-BE49-F238E27FC236}">
                <a16:creationId xmlns:a16="http://schemas.microsoft.com/office/drawing/2014/main" id="{54090EEA-947C-434D-9161-18E6769F6A9C}"/>
              </a:ext>
            </a:extLst>
          </p:cNvPr>
          <p:cNvSpPr txBox="1"/>
          <p:nvPr/>
        </p:nvSpPr>
        <p:spPr>
          <a:xfrm>
            <a:off x="3603265" y="2450248"/>
            <a:ext cx="1612017" cy="646331"/>
          </a:xfrm>
          <a:prstGeom prst="rect">
            <a:avLst/>
          </a:prstGeom>
          <a:solidFill>
            <a:srgbClr val="C00000"/>
          </a:solidFill>
        </p:spPr>
        <p:txBody>
          <a:bodyPr wrap="square" rtlCol="0">
            <a:spAutoFit/>
          </a:bodyPr>
          <a:lstStyle/>
          <a:p>
            <a:pPr lvl="0">
              <a:defRPr/>
            </a:pPr>
            <a:r>
              <a:rPr lang="fr-FR" sz="1200" dirty="0">
                <a:solidFill>
                  <a:srgbClr val="0070C0"/>
                </a:solidFill>
              </a:rPr>
              <a:t>Est plus facile à plier et à déformer après le plomb</a:t>
            </a:r>
            <a:endParaRPr kumimoji="0" lang="nl-BE"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7" name="Tekstvak 16">
            <a:extLst>
              <a:ext uri="{FF2B5EF4-FFF2-40B4-BE49-F238E27FC236}">
                <a16:creationId xmlns:a16="http://schemas.microsoft.com/office/drawing/2014/main" id="{D4AA91BC-DC3C-41AD-A218-24EA31670C03}"/>
              </a:ext>
            </a:extLst>
          </p:cNvPr>
          <p:cNvSpPr txBox="1"/>
          <p:nvPr/>
        </p:nvSpPr>
        <p:spPr>
          <a:xfrm>
            <a:off x="110932" y="3135158"/>
            <a:ext cx="1612018" cy="931024"/>
          </a:xfrm>
          <a:prstGeom prst="rect">
            <a:avLst/>
          </a:prstGeom>
          <a:solidFill>
            <a:srgbClr val="C00000"/>
          </a:solidFill>
        </p:spPr>
        <p:txBody>
          <a:bodyPr wrap="square" lIns="68580" tIns="34290" rIns="68580" bIns="34290" rtlCol="0" anchor="t">
            <a:spAutoFit/>
          </a:bodyPr>
          <a:lstStyle/>
          <a:p>
            <a:pPr lvl="0">
              <a:defRPr/>
            </a:pPr>
            <a:r>
              <a:rPr lang="fr-FR" sz="1400" dirty="0">
                <a:solidFill>
                  <a:schemeClr val="accent4"/>
                </a:solidFill>
                <a:ea typeface="+mn-lt"/>
                <a:cs typeface="Calibri" panose="020F0502020204030204"/>
              </a:rPr>
              <a:t>Est le meilleur conducteur pour l’électricité après l’argent</a:t>
            </a:r>
            <a:endParaRPr kumimoji="0" lang="nl-BE" sz="1400" b="0" i="0" u="none" strike="noStrike" kern="1200" cap="none" spc="0" normalizeH="0" baseline="0" noProof="0" dirty="0">
              <a:ln>
                <a:noFill/>
              </a:ln>
              <a:solidFill>
                <a:schemeClr val="accent4"/>
              </a:solidFill>
              <a:effectLst/>
              <a:uLnTx/>
              <a:uFillTx/>
              <a:latin typeface="Calibri" panose="020F0502020204030204"/>
              <a:ea typeface="+mn-ea"/>
              <a:cs typeface="Calibri"/>
            </a:endParaRPr>
          </a:p>
        </p:txBody>
      </p:sp>
      <p:sp>
        <p:nvSpPr>
          <p:cNvPr id="18" name="Tekstvak 17">
            <a:extLst>
              <a:ext uri="{FF2B5EF4-FFF2-40B4-BE49-F238E27FC236}">
                <a16:creationId xmlns:a16="http://schemas.microsoft.com/office/drawing/2014/main" id="{3AF40F51-0ACB-483D-A737-8EF03CFF34F7}"/>
              </a:ext>
            </a:extLst>
          </p:cNvPr>
          <p:cNvSpPr txBox="1"/>
          <p:nvPr/>
        </p:nvSpPr>
        <p:spPr>
          <a:xfrm>
            <a:off x="1828800" y="3012781"/>
            <a:ext cx="1683025" cy="931024"/>
          </a:xfrm>
          <a:prstGeom prst="rect">
            <a:avLst/>
          </a:prstGeom>
          <a:solidFill>
            <a:srgbClr val="C00000"/>
          </a:solidFill>
        </p:spPr>
        <p:txBody>
          <a:bodyPr wrap="square" lIns="68580" tIns="34290" rIns="68580" bIns="34290" rtlCol="0" anchor="t">
            <a:spAutoFit/>
          </a:bodyPr>
          <a:lstStyle/>
          <a:p>
            <a:pPr lvl="0">
              <a:defRPr/>
            </a:pPr>
            <a:r>
              <a:rPr lang="fr-FR" sz="1400" dirty="0">
                <a:solidFill>
                  <a:srgbClr val="0070C0"/>
                </a:solidFill>
                <a:ea typeface="+mn-lt"/>
                <a:cs typeface="Calibri" panose="020F0502020204030204"/>
              </a:rPr>
              <a:t>Pour les pièces de monnaie et les bijoux
</a:t>
            </a:r>
            <a:endPar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Calibri"/>
            </a:endParaRPr>
          </a:p>
        </p:txBody>
      </p:sp>
      <p:sp>
        <p:nvSpPr>
          <p:cNvPr id="19" name="Tekstvak 18">
            <a:extLst>
              <a:ext uri="{FF2B5EF4-FFF2-40B4-BE49-F238E27FC236}">
                <a16:creationId xmlns:a16="http://schemas.microsoft.com/office/drawing/2014/main" id="{5325CE59-F449-40BC-9389-828B74F06EF3}"/>
              </a:ext>
            </a:extLst>
          </p:cNvPr>
          <p:cNvSpPr txBox="1"/>
          <p:nvPr/>
        </p:nvSpPr>
        <p:spPr>
          <a:xfrm>
            <a:off x="3617675" y="3151168"/>
            <a:ext cx="1597607"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dirty="0">
                <a:ln>
                  <a:noFill/>
                </a:ln>
                <a:solidFill>
                  <a:schemeClr val="accent4"/>
                </a:solidFill>
                <a:effectLst/>
                <a:uLnTx/>
                <a:uFillTx/>
                <a:latin typeface="Calibri" panose="020F0502020204030204"/>
                <a:ea typeface="+mn-ea"/>
                <a:cs typeface="+mn-cs"/>
              </a:rPr>
              <a:t>Chili</a:t>
            </a:r>
            <a:endParaRPr kumimoji="0" lang="nl-BE" sz="2400" b="0" i="0" u="none" strike="noStrike" kern="1200" cap="none" spc="0" normalizeH="0" baseline="0" noProof="0" dirty="0">
              <a:ln>
                <a:noFill/>
              </a:ln>
              <a:solidFill>
                <a:schemeClr val="accent4"/>
              </a:solidFill>
              <a:effectLst/>
              <a:uLnTx/>
              <a:uFillTx/>
              <a:latin typeface="Calibri" panose="020F0502020204030204"/>
              <a:ea typeface="+mn-lt"/>
              <a:cs typeface="Calibri" panose="020F0502020204030204"/>
            </a:endParaRPr>
          </a:p>
        </p:txBody>
      </p:sp>
      <p:sp>
        <p:nvSpPr>
          <p:cNvPr id="20" name="Tekstvak 19">
            <a:extLst>
              <a:ext uri="{FF2B5EF4-FFF2-40B4-BE49-F238E27FC236}">
                <a16:creationId xmlns:a16="http://schemas.microsoft.com/office/drawing/2014/main" id="{9E274AFC-5486-418C-A394-0B3333FC6BCF}"/>
              </a:ext>
            </a:extLst>
          </p:cNvPr>
          <p:cNvSpPr txBox="1"/>
          <p:nvPr/>
        </p:nvSpPr>
        <p:spPr>
          <a:xfrm>
            <a:off x="2061047" y="4160498"/>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1" name="Tekstvak 20">
            <a:extLst>
              <a:ext uri="{FF2B5EF4-FFF2-40B4-BE49-F238E27FC236}">
                <a16:creationId xmlns:a16="http://schemas.microsoft.com/office/drawing/2014/main" id="{F83C62AD-AF74-48BC-9712-61254B0E3563}"/>
              </a:ext>
            </a:extLst>
          </p:cNvPr>
          <p:cNvSpPr txBox="1"/>
          <p:nvPr/>
        </p:nvSpPr>
        <p:spPr>
          <a:xfrm>
            <a:off x="2061047" y="4563943"/>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2" name="Tekstvak 21">
            <a:extLst>
              <a:ext uri="{FF2B5EF4-FFF2-40B4-BE49-F238E27FC236}">
                <a16:creationId xmlns:a16="http://schemas.microsoft.com/office/drawing/2014/main" id="{E8EFB830-A304-42E1-ABAB-35FC0ADC6ED5}"/>
              </a:ext>
            </a:extLst>
          </p:cNvPr>
          <p:cNvSpPr txBox="1"/>
          <p:nvPr/>
        </p:nvSpPr>
        <p:spPr>
          <a:xfrm>
            <a:off x="2061047" y="4967389"/>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4" name="Rechthoek 23">
            <a:extLst>
              <a:ext uri="{FF2B5EF4-FFF2-40B4-BE49-F238E27FC236}">
                <a16:creationId xmlns:a16="http://schemas.microsoft.com/office/drawing/2014/main" id="{9C256790-88B6-4E06-890B-4D7D5A1F1B30}"/>
              </a:ext>
            </a:extLst>
          </p:cNvPr>
          <p:cNvSpPr/>
          <p:nvPr/>
        </p:nvSpPr>
        <p:spPr>
          <a:xfrm>
            <a:off x="738787" y="4004233"/>
            <a:ext cx="1297639"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nl-NL" dirty="0">
                <a:solidFill>
                  <a:schemeClr val="accent1"/>
                </a:solidFill>
              </a:rPr>
              <a:t>Or</a:t>
            </a:r>
            <a:endParaRPr kumimoji="0" lang="nl-BE" sz="1800" b="0" i="0" u="none" strike="noStrike" kern="1200" cap="none" spc="0" normalizeH="0" baseline="0" noProof="0" dirty="0">
              <a:ln>
                <a:noFill/>
              </a:ln>
              <a:solidFill>
                <a:schemeClr val="accent1"/>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479A407-9C51-4E58-AE35-52F10A31436C}"/>
              </a:ext>
            </a:extLst>
          </p:cNvPr>
          <p:cNvSpPr/>
          <p:nvPr/>
        </p:nvSpPr>
        <p:spPr>
          <a:xfrm>
            <a:off x="0" y="0"/>
            <a:ext cx="9167519" cy="280118"/>
          </a:xfrm>
          <a:prstGeom prst="rect">
            <a:avLst/>
          </a:prstGeom>
          <a:solidFill>
            <a:srgbClr val="E52B5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Rechthoek 25">
            <a:extLst>
              <a:ext uri="{FF2B5EF4-FFF2-40B4-BE49-F238E27FC236}">
                <a16:creationId xmlns:a16="http://schemas.microsoft.com/office/drawing/2014/main" id="{E919270E-3842-4ADC-8EC2-CC82E3849001}"/>
              </a:ext>
            </a:extLst>
          </p:cNvPr>
          <p:cNvSpPr/>
          <p:nvPr/>
        </p:nvSpPr>
        <p:spPr>
          <a:xfrm>
            <a:off x="738788" y="4586187"/>
            <a:ext cx="1287898"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nl-NL" dirty="0" err="1">
                <a:solidFill>
                  <a:schemeClr val="accent4"/>
                </a:solidFill>
              </a:rPr>
              <a:t>Cuivre</a:t>
            </a:r>
            <a:endParaRPr kumimoji="0" lang="nl-BE" sz="1800" b="0" i="0" u="none" strike="noStrike" kern="1200" cap="none" spc="0" normalizeH="0" baseline="0" noProof="0" dirty="0">
              <a:ln>
                <a:noFill/>
              </a:ln>
              <a:solidFill>
                <a:schemeClr val="accent4"/>
              </a:solidFill>
              <a:effectLst/>
              <a:uLnTx/>
              <a:uFillTx/>
              <a:latin typeface="Calibri" panose="020F0502020204030204"/>
              <a:ea typeface="+mn-ea"/>
              <a:cs typeface="+mn-cs"/>
            </a:endParaRPr>
          </a:p>
        </p:txBody>
      </p:sp>
      <p:sp>
        <p:nvSpPr>
          <p:cNvPr id="27" name="Rechthoek 26">
            <a:extLst>
              <a:ext uri="{FF2B5EF4-FFF2-40B4-BE49-F238E27FC236}">
                <a16:creationId xmlns:a16="http://schemas.microsoft.com/office/drawing/2014/main" id="{A50C609F-CBB4-4D80-92A4-0E381CBE5277}"/>
              </a:ext>
            </a:extLst>
          </p:cNvPr>
          <p:cNvSpPr/>
          <p:nvPr/>
        </p:nvSpPr>
        <p:spPr>
          <a:xfrm>
            <a:off x="767403" y="5140075"/>
            <a:ext cx="1293644"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nl-NL" dirty="0">
                <a:solidFill>
                  <a:prstClr val="white"/>
                </a:solidFill>
              </a:rPr>
              <a:t>Uranium</a:t>
            </a:r>
            <a:endParaRPr kumimoji="0" lang="nl-B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5" name="Image 5" descr="Une image contenant extérieur, personne, herbe, groupe&#10;&#10;Description générée automatiquement">
            <a:extLst>
              <a:ext uri="{FF2B5EF4-FFF2-40B4-BE49-F238E27FC236}">
                <a16:creationId xmlns:a16="http://schemas.microsoft.com/office/drawing/2014/main" id="{A0099968-B5CB-47B0-B9F2-D07B5EEF8D95}"/>
              </a:ext>
            </a:extLst>
          </p:cNvPr>
          <p:cNvPicPr>
            <a:picLocks noChangeAspect="1"/>
          </p:cNvPicPr>
          <p:nvPr/>
        </p:nvPicPr>
        <p:blipFill rotWithShape="1">
          <a:blip r:embed="rId4"/>
          <a:srcRect l="3386" t="-24" r="2483" b="-401"/>
          <a:stretch/>
        </p:blipFill>
        <p:spPr>
          <a:xfrm>
            <a:off x="5536009" y="505562"/>
            <a:ext cx="3865264" cy="2750400"/>
          </a:xfrm>
          <a:prstGeom prst="rect">
            <a:avLst/>
          </a:prstGeom>
        </p:spPr>
      </p:pic>
    </p:spTree>
    <p:extLst>
      <p:ext uri="{BB962C8B-B14F-4D97-AF65-F5344CB8AC3E}">
        <p14:creationId xmlns:p14="http://schemas.microsoft.com/office/powerpoint/2010/main" val="63089974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pic>
        <p:nvPicPr>
          <p:cNvPr id="4" name="Afbeelding 3">
            <a:extLst>
              <a:ext uri="{FF2B5EF4-FFF2-40B4-BE49-F238E27FC236}">
                <a16:creationId xmlns:a16="http://schemas.microsoft.com/office/drawing/2014/main" id="{DC55D4E3-DD79-4C10-BD0C-1D638F353A2A}"/>
              </a:ext>
            </a:extLst>
          </p:cNvPr>
          <p:cNvPicPr>
            <a:picLocks noChangeAspect="1"/>
          </p:cNvPicPr>
          <p:nvPr/>
        </p:nvPicPr>
        <p:blipFill rotWithShape="1">
          <a:blip r:embed="rId4"/>
          <a:srcRect b="50000"/>
          <a:stretch/>
        </p:blipFill>
        <p:spPr>
          <a:xfrm>
            <a:off x="-1" y="413930"/>
            <a:ext cx="9162681" cy="6444000"/>
          </a:xfrm>
          <a:prstGeom prst="rect">
            <a:avLst/>
          </a:prstGeom>
        </p:spPr>
      </p:pic>
    </p:spTree>
    <p:extLst>
      <p:ext uri="{BB962C8B-B14F-4D97-AF65-F5344CB8AC3E}">
        <p14:creationId xmlns:p14="http://schemas.microsoft.com/office/powerpoint/2010/main" val="329839543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28AF8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2"/>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2" y="1704109"/>
            <a:ext cx="7762954" cy="4524315"/>
          </a:xfrm>
          <a:prstGeom prst="rect">
            <a:avLst/>
          </a:prstGeom>
          <a:noFill/>
        </p:spPr>
        <p:txBody>
          <a:bodyPr wrap="square" rtlCol="0">
            <a:spAutoFit/>
          </a:bodyPr>
          <a:lstStyle/>
          <a:p>
            <a:pPr lvl="0">
              <a:defRPr/>
            </a:pPr>
            <a:r>
              <a:rPr lang="fr-FR" sz="7200" dirty="0">
                <a:solidFill>
                  <a:prstClr val="white"/>
                </a:solidFill>
              </a:rPr>
              <a:t>Round 3 : Vidéo sur l’exploitation minière urbaine
</a:t>
            </a:r>
            <a:endParaRPr kumimoji="0" lang="nl-BE" sz="24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78274656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08B5C509-C38D-4928-97FC-45F621499C87}"/>
              </a:ext>
            </a:extLst>
          </p:cNvPr>
          <p:cNvSpPr txBox="1"/>
          <p:nvPr/>
        </p:nvSpPr>
        <p:spPr>
          <a:xfrm>
            <a:off x="2286000" y="3244334"/>
            <a:ext cx="4572000" cy="369332"/>
          </a:xfrm>
          <a:prstGeom prst="rect">
            <a:avLst/>
          </a:prstGeom>
          <a:noFill/>
        </p:spPr>
        <p:txBody>
          <a:bodyPr wrap="square">
            <a:spAutoFit/>
          </a:bodyPr>
          <a:lstStyle/>
          <a:p>
            <a:r>
              <a:rPr lang="nl-BE" dirty="0"/>
              <a:t>https://youtu.be/i1aCu4yux0Q</a:t>
            </a:r>
          </a:p>
        </p:txBody>
      </p:sp>
      <p:sp>
        <p:nvSpPr>
          <p:cNvPr id="7" name="Tekstvak 6">
            <a:extLst>
              <a:ext uri="{FF2B5EF4-FFF2-40B4-BE49-F238E27FC236}">
                <a16:creationId xmlns:a16="http://schemas.microsoft.com/office/drawing/2014/main" id="{EF65D0C1-EE1A-41B2-A2A9-5A5DC7CCE241}"/>
              </a:ext>
            </a:extLst>
          </p:cNvPr>
          <p:cNvSpPr txBox="1"/>
          <p:nvPr/>
        </p:nvSpPr>
        <p:spPr>
          <a:xfrm>
            <a:off x="2286000" y="3244334"/>
            <a:ext cx="4572000" cy="369332"/>
          </a:xfrm>
          <a:prstGeom prst="rect">
            <a:avLst/>
          </a:prstGeom>
          <a:noFill/>
        </p:spPr>
        <p:txBody>
          <a:bodyPr wrap="square">
            <a:spAutoFit/>
          </a:bodyPr>
          <a:lstStyle/>
          <a:p>
            <a:r>
              <a:rPr lang="nl-BE" dirty="0"/>
              <a:t>https://youtu.be/i1aCu4yux0Q</a:t>
            </a:r>
          </a:p>
        </p:txBody>
      </p:sp>
      <p:pic>
        <p:nvPicPr>
          <p:cNvPr id="8" name="Onlinemedia 7" title="earthrise - Urban Mining">
            <a:hlinkClick r:id="" action="ppaction://media"/>
            <a:extLst>
              <a:ext uri="{FF2B5EF4-FFF2-40B4-BE49-F238E27FC236}">
                <a16:creationId xmlns:a16="http://schemas.microsoft.com/office/drawing/2014/main" id="{B2E6E3D4-087B-4E0D-BA63-F2E7C53305C2}"/>
              </a:ext>
            </a:extLst>
          </p:cNvPr>
          <p:cNvPicPr>
            <a:picLocks noRot="1" noChangeAspect="1"/>
          </p:cNvPicPr>
          <p:nvPr>
            <a:videoFile r:link="rId1"/>
          </p:nvPr>
        </p:nvPicPr>
        <p:blipFill>
          <a:blip r:embed="rId4"/>
          <a:stretch>
            <a:fillRect/>
          </a:stretch>
        </p:blipFill>
        <p:spPr>
          <a:xfrm>
            <a:off x="5778" y="847452"/>
            <a:ext cx="9138222" cy="5163095"/>
          </a:xfrm>
          <a:prstGeom prst="rect">
            <a:avLst/>
          </a:prstGeom>
        </p:spPr>
      </p:pic>
    </p:spTree>
    <p:extLst>
      <p:ext uri="{BB962C8B-B14F-4D97-AF65-F5344CB8AC3E}">
        <p14:creationId xmlns:p14="http://schemas.microsoft.com/office/powerpoint/2010/main" val="1699633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media 2" title="Recycling and refining of complex waste streams">
            <a:hlinkClick r:id="" action="ppaction://media"/>
            <a:extLst>
              <a:ext uri="{FF2B5EF4-FFF2-40B4-BE49-F238E27FC236}">
                <a16:creationId xmlns:a16="http://schemas.microsoft.com/office/drawing/2014/main" id="{7EB83F94-5AEC-61D4-5556-2E701AA73413}"/>
              </a:ext>
            </a:extLst>
          </p:cNvPr>
          <p:cNvPicPr>
            <a:picLocks noRot="1" noChangeAspect="1"/>
          </p:cNvPicPr>
          <p:nvPr>
            <a:videoFile r:link="rId1"/>
          </p:nvPr>
        </p:nvPicPr>
        <p:blipFill>
          <a:blip r:embed="rId4"/>
          <a:stretch>
            <a:fillRect/>
          </a:stretch>
        </p:blipFill>
        <p:spPr>
          <a:xfrm>
            <a:off x="404602" y="1074420"/>
            <a:ext cx="8395486" cy="4743450"/>
          </a:xfrm>
          <a:prstGeom prst="rect">
            <a:avLst/>
          </a:prstGeom>
        </p:spPr>
      </p:pic>
    </p:spTree>
    <p:extLst>
      <p:ext uri="{BB962C8B-B14F-4D97-AF65-F5344CB8AC3E}">
        <p14:creationId xmlns:p14="http://schemas.microsoft.com/office/powerpoint/2010/main" val="337416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5509200"/>
          </a:xfrm>
          <a:prstGeom prst="rect">
            <a:avLst/>
          </a:prstGeom>
          <a:noFill/>
        </p:spPr>
        <p:txBody>
          <a:bodyPr wrap="square" lIns="91440" tIns="45720" rIns="91440" bIns="45720" rtlCol="0" anchor="t">
            <a:spAutoFit/>
          </a:bodyPr>
          <a:lstStyle/>
          <a:p>
            <a:pPr marL="914400" indent="-914400">
              <a:buAutoNum type="arabicPeriod"/>
            </a:pPr>
            <a:r>
              <a:rPr lang="fr-FR" sz="4400" dirty="0">
                <a:solidFill>
                  <a:srgbClr val="1895CE"/>
                </a:solidFill>
              </a:rPr>
              <a:t>Donnez trois impacts environnementaux grâce à l’exploitation minière classique.
Quelles substances toxiques sont libérées lors du traitement du minerai d’or?
Décrire brièvement l’activité de </a:t>
            </a:r>
            <a:r>
              <a:rPr lang="fr-FR" sz="4400" dirty="0" err="1">
                <a:solidFill>
                  <a:srgbClr val="1895CE"/>
                </a:solidFill>
              </a:rPr>
              <a:t>Recupel</a:t>
            </a:r>
            <a:r>
              <a:rPr lang="fr-FR" sz="4400" dirty="0">
                <a:solidFill>
                  <a:srgbClr val="1895CE"/>
                </a:solidFill>
              </a:rPr>
              <a:t>.</a:t>
            </a:r>
            <a:endParaRPr lang="nl-BE" sz="4800" b="0" i="0" u="none" strike="noStrike" kern="1200" cap="none" spc="0" normalizeH="0" baseline="0" noProof="0" dirty="0">
              <a:ln>
                <a:noFill/>
              </a:ln>
              <a:solidFill>
                <a:srgbClr val="1895CE"/>
              </a:solidFill>
              <a:effectLst/>
              <a:uLnTx/>
              <a:uFillTx/>
              <a:latin typeface="Calibri"/>
              <a:ea typeface="Calibri"/>
              <a:cs typeface="Calibri"/>
            </a:endParaRPr>
          </a:p>
        </p:txBody>
      </p:sp>
    </p:spTree>
    <p:extLst>
      <p:ext uri="{BB962C8B-B14F-4D97-AF65-F5344CB8AC3E}">
        <p14:creationId xmlns:p14="http://schemas.microsoft.com/office/powerpoint/2010/main" val="3766147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2" y="1704109"/>
            <a:ext cx="7762954" cy="4524315"/>
          </a:xfrm>
          <a:prstGeom prst="rect">
            <a:avLst/>
          </a:prstGeom>
          <a:noFill/>
        </p:spPr>
        <p:txBody>
          <a:bodyPr wrap="square" lIns="91440" tIns="45720" rIns="91440" bIns="45720" rtlCol="0" anchor="t">
            <a:spAutoFit/>
          </a:bodyPr>
          <a:lstStyle/>
          <a:p>
            <a:pPr lvl="0">
              <a:defRPr/>
            </a:pPr>
            <a:r>
              <a:rPr lang="fr-FR" sz="7200" dirty="0">
                <a:solidFill>
                  <a:schemeClr val="bg1"/>
                </a:solidFill>
              </a:rPr>
              <a:t>Round 2 : Matières premières; Anecdotes</a:t>
            </a:r>
            <a:r>
              <a:rPr lang="fr-FR" sz="7200" dirty="0"/>
              <a:t>
</a:t>
            </a:r>
            <a:endParaRPr kumimoji="0" lang="nl-BE" sz="20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21925370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6924973"/>
          </a:xfrm>
          <a:prstGeom prst="rect">
            <a:avLst/>
          </a:prstGeom>
          <a:noFill/>
        </p:spPr>
        <p:txBody>
          <a:bodyPr wrap="square" rtlCol="0">
            <a:spAutoFit/>
          </a:bodyPr>
          <a:lstStyle/>
          <a:p>
            <a:pPr marL="914400" lvl="0" indent="-914400">
              <a:buFont typeface="+mj-lt"/>
              <a:buAutoNum type="arabicPeriod" startAt="4"/>
              <a:defRPr/>
            </a:pPr>
            <a:r>
              <a:rPr lang="fr-FR" sz="4400" dirty="0">
                <a:solidFill>
                  <a:srgbClr val="1895CE"/>
                </a:solidFill>
                <a:latin typeface="hurme_no2-webfont"/>
              </a:rPr>
              <a:t>Après la sélection pour réutilisation, quelle est la première étape du recyclage? 
Quels sont les avantages de la récupération des matières premières en termes de 3P ?
Expliquer les termes déchets électroniques et exploitation minière urbaine.</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startAt="4"/>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273222089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28AF8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1" y="745151"/>
            <a:ext cx="7236381" cy="7848302"/>
          </a:xfrm>
          <a:prstGeom prst="rect">
            <a:avLst/>
          </a:prstGeom>
          <a:noFill/>
        </p:spPr>
        <p:txBody>
          <a:bodyPr wrap="square" lIns="91440" tIns="45720" rIns="91440" bIns="45720" rtlCol="0" anchor="t">
            <a:spAutoFit/>
          </a:bodyPr>
          <a:lstStyle/>
          <a:p>
            <a:pPr lvl="0">
              <a:defRPr/>
            </a:pPr>
            <a:r>
              <a:rPr lang="fr-FR" sz="7200" dirty="0">
                <a:solidFill>
                  <a:schemeClr val="bg1"/>
                </a:solidFill>
              </a:rPr>
              <a:t>Round 3 : Exploitation minière urbaine vidéo; Répondre</a:t>
            </a:r>
            <a:br>
              <a:rPr lang="fr-FR" sz="7200" dirty="0">
                <a:solidFill>
                  <a:prstClr val="white"/>
                </a:solidFill>
              </a:rPr>
            </a:br>
            <a:br>
              <a:rPr lang="fr-FR" sz="7200" dirty="0">
                <a:solidFill>
                  <a:prstClr val="white"/>
                </a:solidFill>
              </a:rPr>
            </a:br>
            <a:r>
              <a:rPr lang="fr-FR" sz="7200" dirty="0"/>
              <a:t>
</a:t>
            </a:r>
            <a:endParaRPr kumimoji="0" lang="fr-FR" sz="24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38254365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5262979"/>
          </a:xfrm>
          <a:prstGeom prst="rect">
            <a:avLst/>
          </a:prstGeom>
          <a:noFill/>
        </p:spPr>
        <p:txBody>
          <a:bodyPr wrap="square" rtlCol="0">
            <a:spAutoFit/>
          </a:bodyPr>
          <a:lstStyle/>
          <a:p>
            <a:pPr marL="685800" indent="-685800">
              <a:buFont typeface="Arial" panose="020B0604020202020204" pitchFamily="34" charset="0"/>
              <a:buChar char="•"/>
            </a:pPr>
            <a:r>
              <a:rPr lang="fr-FR" sz="4800" dirty="0">
                <a:solidFill>
                  <a:srgbClr val="1895CE"/>
                </a:solidFill>
              </a:rPr>
              <a:t>Donnez trois impacts environnementaux grâce à l’exploitation minière classique</a:t>
            </a:r>
          </a:p>
          <a:p>
            <a:r>
              <a:rPr lang="fr-FR" sz="2400" dirty="0"/>
              <a:t>Dommages majeurs au paysage, poussière, bruit, substances toxiques, beaucoup d’émissions de CO2 dues aux grandes distances de transport, ...</a:t>
            </a:r>
            <a:r>
              <a:rPr lang="fr-FR" sz="4800" dirty="0">
                <a:solidFill>
                  <a:srgbClr val="1895CE"/>
                </a:solidFill>
              </a:rPr>
              <a:t>
</a:t>
            </a:r>
            <a:endParaRPr kumimoji="0" lang="nl-BE" sz="3200" b="0" i="0" u="none" strike="noStrike" kern="1200" cap="none" spc="0" normalizeH="0" baseline="0" noProof="0" dirty="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76244046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3785652"/>
          </a:xfrm>
          <a:prstGeom prst="rect">
            <a:avLst/>
          </a:prstGeom>
          <a:noFill/>
        </p:spPr>
        <p:txBody>
          <a:bodyPr wrap="square" rtlCol="0">
            <a:spAutoFit/>
          </a:bodyPr>
          <a:lstStyle/>
          <a:p>
            <a:pPr lvl="0">
              <a:defRPr/>
            </a:pPr>
            <a:r>
              <a:rPr lang="fr-FR" sz="4800" dirty="0">
                <a:solidFill>
                  <a:srgbClr val="1895CE"/>
                </a:solidFill>
                <a:latin typeface="hurme_no2-webfont"/>
              </a:rPr>
              <a:t>Quelles substances toxiques sont libérées lors du traitement du minerai d’or?
</a:t>
            </a:r>
            <a:r>
              <a:rPr lang="fr-FR" sz="2400" dirty="0">
                <a:latin typeface="hurme_no2-webfont"/>
              </a:rPr>
              <a:t>Arsenic, acide sulfurique et mercure.</a:t>
            </a:r>
            <a:r>
              <a:rPr lang="fr-FR" sz="4800" dirty="0">
                <a:solidFill>
                  <a:srgbClr val="1895CE"/>
                </a:solidFill>
                <a:latin typeface="hurme_no2-webfont"/>
              </a:rPr>
              <a:t>
</a:t>
            </a:r>
            <a:endParaRPr kumimoji="0" lang="nl-BE" sz="3200" b="0" i="0" u="none" strike="noStrike" kern="1200" cap="none" spc="0" normalizeH="0" baseline="0" noProof="0" dirty="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89848533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4893647"/>
          </a:xfrm>
          <a:prstGeom prst="rect">
            <a:avLst/>
          </a:prstGeom>
          <a:noFill/>
        </p:spPr>
        <p:txBody>
          <a:bodyPr wrap="square" rtlCol="0">
            <a:spAutoFit/>
          </a:bodyPr>
          <a:lstStyle/>
          <a:p>
            <a:pPr lvl="0">
              <a:defRPr/>
            </a:pPr>
            <a:r>
              <a:rPr lang="fr-FR" sz="4800" dirty="0">
                <a:solidFill>
                  <a:srgbClr val="1895CE"/>
                </a:solidFill>
              </a:rPr>
              <a:t>Décrire brièvement l’activité de Recupel
</a:t>
            </a:r>
            <a:r>
              <a:rPr lang="fr-FR" sz="2400" dirty="0"/>
              <a:t>Collecter, trier les ampoules et les déchets électriques et électroniques usagés (DEEE) et leur donner une nouvelle destination, soit par la réutilisation en collaboration avec le secteur de l’économie sociale et circulaire, soit par le recyclage en les transformant en nouvelles matières premières. 
</a:t>
            </a:r>
            <a:endParaRPr kumimoji="0" lang="nl-NL" sz="2400" kern="1200" cap="none" spc="0" normalizeH="0" baseline="0" noProof="0" dirty="0">
              <a:ln>
                <a:noFill/>
              </a:ln>
              <a:uLnTx/>
              <a:uFillTx/>
              <a:latin typeface="hurme_no2-webfont"/>
              <a:ea typeface="+mn-ea"/>
              <a:cs typeface="+mn-cs"/>
            </a:endParaRPr>
          </a:p>
          <a:p>
            <a:pPr marR="0" lvl="0" algn="l" defTabSz="457200" rtl="0" eaLnBrk="1" fontAlgn="auto" latinLnBrk="0" hangingPunct="1">
              <a:lnSpc>
                <a:spcPct val="100000"/>
              </a:lnSpc>
              <a:spcBef>
                <a:spcPts val="0"/>
              </a:spcBef>
              <a:spcAft>
                <a:spcPts val="0"/>
              </a:spcAft>
              <a:buClrTx/>
              <a:buSzTx/>
              <a:tabLst/>
              <a:defRPr/>
            </a:pPr>
            <a:endParaRPr kumimoji="0" lang="nl-BE" sz="2400" b="0" i="0" u="none" strike="noStrike" kern="1200" cap="none" spc="0" normalizeH="0" baseline="0" noProof="0" dirty="0">
              <a:ln>
                <a:noFill/>
              </a:ln>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375324095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4524315"/>
          </a:xfrm>
          <a:prstGeom prst="rect">
            <a:avLst/>
          </a:prstGeom>
          <a:noFill/>
        </p:spPr>
        <p:txBody>
          <a:bodyPr wrap="square" rtlCol="0">
            <a:spAutoFit/>
          </a:bodyPr>
          <a:lstStyle/>
          <a:p>
            <a:pPr lvl="0">
              <a:defRPr/>
            </a:pPr>
            <a:r>
              <a:rPr lang="fr-FR" sz="4800" dirty="0">
                <a:solidFill>
                  <a:srgbClr val="1895CE"/>
                </a:solidFill>
                <a:latin typeface="hurme_no2-webfont"/>
              </a:rPr>
              <a:t>Après la sélection pour réutilisation, quelle est la première étape du recyclage?
</a:t>
            </a:r>
            <a:r>
              <a:rPr lang="fr-FR" sz="2400" dirty="0">
                <a:latin typeface="hurme_no2-webfont"/>
              </a:rPr>
              <a:t>Débarrassez-vous des substances nocives pour l’environnement pour tous les appareils non réutilisables</a:t>
            </a:r>
            <a:r>
              <a:rPr lang="nl-NL" sz="2400" b="0" i="0" u="none" strike="noStrike" dirty="0">
                <a:effectLst/>
                <a:latin typeface="hurme_no2-webfont"/>
              </a:rPr>
              <a:t>.</a:t>
            </a:r>
            <a:endParaRPr kumimoji="0" lang="nl-NL" sz="2400" b="0" i="0" u="none" strike="noStrike" kern="1200" cap="none" spc="0" normalizeH="0" baseline="0" noProof="0" dirty="0">
              <a:ln>
                <a:noFill/>
              </a:ln>
              <a:effectLst/>
              <a:uLnTx/>
              <a:uFillTx/>
              <a:latin typeface="hurme_no2-webfont"/>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264985091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6370975"/>
          </a:xfrm>
          <a:prstGeom prst="rect">
            <a:avLst/>
          </a:prstGeom>
          <a:noFill/>
        </p:spPr>
        <p:txBody>
          <a:bodyPr wrap="square" rtlCol="0">
            <a:spAutoFit/>
          </a:bodyPr>
          <a:lstStyle/>
          <a:p>
            <a:pPr lvl="0">
              <a:defRPr/>
            </a:pPr>
            <a:r>
              <a:rPr lang="fr-FR" sz="4800" dirty="0">
                <a:solidFill>
                  <a:srgbClr val="1895CE"/>
                </a:solidFill>
              </a:rPr>
              <a:t>Quel est l’avantage de récupérer des matières premières en termes de 3P ?
</a:t>
            </a:r>
            <a:r>
              <a:rPr lang="fr-FR" sz="2400" dirty="0"/>
              <a:t>Personnes: emploi, emploi social
Planète : préserver l’environnement des substances nocives résiduelles, réduire les émissions de CO2, agrandir les territoires de réserves naturelles
Profit : plus de 90 % des composants des appareils collectés sont recyclés ; les appareils obtiennent ainsi une nouvelle application
</a:t>
            </a:r>
            <a:endParaRPr lang="nl-BE" sz="2400" b="0" i="0" u="none" strike="noStrike" dirty="0">
              <a:effectLst/>
              <a:latin typeface="hurme_no2-webfont"/>
            </a:endParaRPr>
          </a:p>
          <a:p>
            <a:pPr marR="0" lvl="0" algn="l" defTabSz="457200" rtl="0" eaLnBrk="1" fontAlgn="auto" latinLnBrk="0" hangingPunct="1">
              <a:lnSpc>
                <a:spcPct val="100000"/>
              </a:lnSpc>
              <a:spcBef>
                <a:spcPts val="0"/>
              </a:spcBef>
              <a:spcAft>
                <a:spcPts val="0"/>
              </a:spcAft>
              <a:buClrTx/>
              <a:buSzTx/>
              <a:tabLst/>
              <a:defRPr/>
            </a:pPr>
            <a:endParaRPr kumimoji="0" lang="nl-NL" sz="2400" b="0" i="0" u="none" strike="noStrike" kern="1200" cap="none" spc="0" normalizeH="0" baseline="0" noProof="0" dirty="0">
              <a:ln>
                <a:noFill/>
              </a:ln>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2400" b="0" i="0" u="none" strike="noStrike" kern="1200" cap="none" spc="0" normalizeH="0" baseline="0" noProof="0" dirty="0">
              <a:ln>
                <a:noFill/>
              </a:ln>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300686176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5632311"/>
          </a:xfrm>
          <a:prstGeom prst="rect">
            <a:avLst/>
          </a:prstGeom>
          <a:noFill/>
        </p:spPr>
        <p:txBody>
          <a:bodyPr wrap="square" rtlCol="0">
            <a:spAutoFit/>
          </a:bodyPr>
          <a:lstStyle/>
          <a:p>
            <a:pPr lvl="0">
              <a:defRPr/>
            </a:pPr>
            <a:r>
              <a:rPr lang="fr-FR" sz="4800" dirty="0">
                <a:solidFill>
                  <a:srgbClr val="1895CE"/>
                </a:solidFill>
              </a:rPr>
              <a:t>Expliquer les termes déchets électroniques et exploitation minière urbaine
</a:t>
            </a:r>
            <a:r>
              <a:rPr lang="fr-FR" sz="2400" dirty="0"/>
              <a:t>Déchets électroniques : déchets électroniques provenant d’appareils non réutilisables
Exploitation minière urbaine : extraction de matières premières à partir d’appareils électriques non réutilisables</a:t>
            </a:r>
            <a:r>
              <a:rPr lang="fr-FR" sz="4800" dirty="0">
                <a:solidFill>
                  <a:srgbClr val="1895CE"/>
                </a:solidFill>
              </a:rPr>
              <a:t>
</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103814091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AFCA15"/>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1" y="1704109"/>
            <a:ext cx="7236381" cy="4524315"/>
          </a:xfrm>
          <a:prstGeom prst="rect">
            <a:avLst/>
          </a:prstGeom>
          <a:noFill/>
        </p:spPr>
        <p:txBody>
          <a:bodyPr wrap="square" rtlCol="0">
            <a:spAutoFit/>
          </a:bodyPr>
          <a:lstStyle/>
          <a:p>
            <a:pPr lvl="0">
              <a:defRPr/>
            </a:pPr>
            <a:r>
              <a:rPr lang="fr-FR" sz="7200" dirty="0">
                <a:solidFill>
                  <a:prstClr val="white"/>
                </a:solidFill>
              </a:rPr>
              <a:t>Round 4: Tournée musicale</a:t>
            </a:r>
            <a:br>
              <a:rPr lang="fr-FR" sz="7200" dirty="0">
                <a:solidFill>
                  <a:prstClr val="white"/>
                </a:solidFill>
              </a:rPr>
            </a:br>
            <a:r>
              <a:rPr lang="fr-FR" sz="7200" dirty="0">
                <a:solidFill>
                  <a:prstClr val="white"/>
                </a:solidFill>
              </a:rPr>
              <a:t>
</a:t>
            </a:r>
            <a:endParaRPr kumimoji="0" lang="fr-FR" sz="24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06609599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AFCA15"/>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dirty="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dirty="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dirty="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dirty="0">
                <a:ln>
                  <a:noFill/>
                </a:ln>
                <a:solidFill>
                  <a:srgbClr val="FFFFFF"/>
                </a:solidFill>
                <a:effectLst/>
                <a:uLnTx/>
                <a:uFillTx/>
                <a:latin typeface="Calibri"/>
                <a:ea typeface="+mn-ea"/>
                <a:cs typeface="Calibri"/>
              </a:rPr>
              <a:t>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dirty="0">
                <a:ln>
                  <a:noFill/>
                </a:ln>
                <a:solidFill>
                  <a:srgbClr val="FFFFFF"/>
                </a:solidFill>
                <a:effectLst/>
                <a:uLnTx/>
                <a:uFillTx/>
                <a:latin typeface="Calibri"/>
                <a:ea typeface="+mn-ea"/>
                <a:cs typeface="Calibri"/>
              </a:rPr>
              <a:t> I  </a:t>
            </a:r>
            <a:r>
              <a:rPr kumimoji="0" lang="nl-NL" sz="900" b="0" i="0" u="none" strike="noStrike" kern="1200" cap="none" spc="0" normalizeH="0" baseline="0" noProof="0" dirty="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dirty="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609717" y="871075"/>
            <a:ext cx="7928493" cy="4524315"/>
          </a:xfrm>
          <a:prstGeom prst="rect">
            <a:avLst/>
          </a:prstGeom>
          <a:noFill/>
        </p:spPr>
        <p:txBody>
          <a:bodyPr wrap="square" lIns="91440" tIns="45720" rIns="91440" bIns="45720" rtlCol="0" anchor="t">
            <a:spAutoFit/>
          </a:bodyPr>
          <a:lstStyle/>
          <a:p>
            <a:pPr>
              <a:defRPr/>
            </a:pPr>
            <a:r>
              <a:rPr lang="fr-FR" sz="7200" dirty="0">
                <a:solidFill>
                  <a:schemeClr val="bg1"/>
                </a:solidFill>
              </a:rPr>
              <a:t>Round 4: Tournée musicale; Réponses</a:t>
            </a:r>
            <a:r>
              <a:rPr lang="fr-FR" sz="7200" dirty="0"/>
              <a:t> </a:t>
            </a:r>
            <a:br>
              <a:rPr lang="fr-FR" sz="7200" dirty="0">
                <a:solidFill>
                  <a:prstClr val="white"/>
                </a:solidFill>
              </a:rPr>
            </a:br>
            <a:r>
              <a:rPr lang="fr-FR" sz="7200" dirty="0"/>
              <a:t>
</a:t>
            </a:r>
            <a:endParaRPr kumimoji="0" lang="fr-FR" sz="2400" b="0" i="0" u="none" strike="noStrike" kern="1200" cap="none" spc="0" normalizeH="0" baseline="0" noProof="0" dirty="0">
              <a:ln>
                <a:noFill/>
              </a:ln>
              <a:effectLst/>
              <a:uLnTx/>
              <a:uFillTx/>
              <a:latin typeface="Calibri"/>
              <a:ea typeface="+mn-ea"/>
              <a:cs typeface="+mn-cs"/>
            </a:endParaRPr>
          </a:p>
        </p:txBody>
      </p:sp>
    </p:spTree>
    <p:extLst>
      <p:ext uri="{BB962C8B-B14F-4D97-AF65-F5344CB8AC3E}">
        <p14:creationId xmlns:p14="http://schemas.microsoft.com/office/powerpoint/2010/main" val="2372224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fontScale="90000"/>
          </a:bodyPr>
          <a:lstStyle/>
          <a:p>
            <a:r>
              <a:rPr lang="nl-NL" sz="4000" dirty="0" err="1">
                <a:solidFill>
                  <a:srgbClr val="473F30"/>
                </a:solidFill>
                <a:latin typeface="+mn-lt"/>
              </a:rPr>
              <a:t>Fer</a:t>
            </a:r>
            <a:r>
              <a:rPr lang="nl-NL" sz="4000" dirty="0">
                <a:solidFill>
                  <a:srgbClr val="473F30"/>
                </a:solidFill>
                <a:latin typeface="+mn-lt"/>
              </a:rPr>
              <a:t> 
</a:t>
            </a:r>
            <a:endParaRPr lang="nl-BE" sz="4000" dirty="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868063"/>
          </a:xfrm>
        </p:spPr>
        <p:txBody>
          <a:bodyPr>
            <a:normAutofit fontScale="85000" lnSpcReduction="10000"/>
          </a:bodyPr>
          <a:lstStyle/>
          <a:p>
            <a:r>
              <a:rPr lang="fr-FR" sz="1800" dirty="0">
                <a:solidFill>
                  <a:srgbClr val="473F30"/>
                </a:solidFill>
              </a:rPr>
              <a:t>La terre elle-même contient beaucoup de fer. Où se trouve principalement tout ce fer?
</a:t>
            </a:r>
            <a:endParaRPr lang="nl-BE" sz="1800" dirty="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A</a:t>
            </a:r>
          </a:p>
          <a:p>
            <a:pPr lvl="0">
              <a:defRPr/>
            </a:pPr>
            <a:r>
              <a:rPr lang="nl-BE" sz="1600" dirty="0" err="1">
                <a:solidFill>
                  <a:prstClr val="white"/>
                </a:solidFill>
              </a:rPr>
              <a:t>Croûte</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B</a:t>
            </a:r>
          </a:p>
          <a:p>
            <a:pPr lvl="0">
              <a:defRPr/>
            </a:pPr>
            <a:r>
              <a:rPr lang="nl-BE" sz="1600" dirty="0" err="1">
                <a:solidFill>
                  <a:prstClr val="white"/>
                </a:solidFill>
              </a:rPr>
              <a:t>Manteau</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C</a:t>
            </a:r>
          </a:p>
          <a:p>
            <a:pPr lvl="0">
              <a:defRPr/>
            </a:pPr>
            <a:r>
              <a:rPr lang="nl-BE" sz="1600" dirty="0" err="1">
                <a:solidFill>
                  <a:prstClr val="white"/>
                </a:solidFill>
              </a:rPr>
              <a:t>Noyau</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prstClr val="white"/>
                </a:solidFill>
                <a:effectLst/>
                <a:uLnTx/>
                <a:uFillTx/>
                <a:latin typeface="Calibri"/>
                <a:ea typeface="+mn-ea"/>
                <a:cs typeface="+mn-cs"/>
              </a:rPr>
              <a:t>D</a:t>
            </a:r>
            <a:endParaRPr kumimoji="0" lang="nl-BE" sz="4400" b="1" i="0" u="none" strike="noStrike" kern="1200" cap="none" spc="0" normalizeH="0" baseline="0" noProof="0" dirty="0">
              <a:ln>
                <a:noFill/>
              </a:ln>
              <a:solidFill>
                <a:prstClr val="white"/>
              </a:solidFill>
              <a:effectLst/>
              <a:uLnTx/>
              <a:uFillTx/>
              <a:latin typeface="Calibri"/>
              <a:ea typeface="+mn-ea"/>
              <a:cs typeface="+mn-cs"/>
            </a:endParaRPr>
          </a:p>
          <a:p>
            <a:pPr lvl="0">
              <a:defRPr/>
            </a:pPr>
            <a:r>
              <a:rPr lang="nl-BE" sz="1600" dirty="0" err="1">
                <a:solidFill>
                  <a:prstClr val="white"/>
                </a:solidFill>
              </a:rPr>
              <a:t>Uniformément</a:t>
            </a:r>
            <a:r>
              <a:rPr lang="nl-BE" sz="1600" dirty="0">
                <a:solidFill>
                  <a:prstClr val="white"/>
                </a:solidFill>
              </a:rPr>
              <a:t> </a:t>
            </a:r>
            <a:r>
              <a:rPr lang="nl-BE" sz="1600" dirty="0" err="1">
                <a:solidFill>
                  <a:prstClr val="white"/>
                </a:solidFill>
              </a:rPr>
              <a:t>réparti</a:t>
            </a:r>
            <a:r>
              <a:rPr lang="nl-BE" sz="1600" dirty="0">
                <a:solidFill>
                  <a:prstClr val="white"/>
                </a:solidFill>
              </a:rPr>
              <a:t> </a:t>
            </a:r>
            <a:r>
              <a:rPr lang="nl-BE" sz="1600" dirty="0" err="1">
                <a:solidFill>
                  <a:prstClr val="white"/>
                </a:solidFill>
              </a:rPr>
              <a:t>partout</a:t>
            </a:r>
            <a:r>
              <a:rPr lang="nl-BE" sz="1600" dirty="0">
                <a:solidFill>
                  <a:prstClr val="white"/>
                </a:solidFill>
              </a:rPr>
              <a:t>
</a:t>
            </a:r>
            <a:endParaRPr kumimoji="0" lang="nl-BE" sz="16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2" name="Picture 2" descr="Diagram&#10;&#10;Description automatically generated">
            <a:extLst>
              <a:ext uri="{FF2B5EF4-FFF2-40B4-BE49-F238E27FC236}">
                <a16:creationId xmlns:a16="http://schemas.microsoft.com/office/drawing/2014/main" id="{31184B2D-06BB-DFE3-5782-BD72BD782777}"/>
              </a:ext>
            </a:extLst>
          </p:cNvPr>
          <p:cNvPicPr>
            <a:picLocks noChangeAspect="1"/>
          </p:cNvPicPr>
          <p:nvPr/>
        </p:nvPicPr>
        <p:blipFill>
          <a:blip r:embed="rId3"/>
          <a:stretch>
            <a:fillRect/>
          </a:stretch>
        </p:blipFill>
        <p:spPr>
          <a:xfrm>
            <a:off x="4439920" y="2977007"/>
            <a:ext cx="4236720" cy="3769106"/>
          </a:xfrm>
          <a:prstGeom prst="rect">
            <a:avLst/>
          </a:prstGeom>
        </p:spPr>
      </p:pic>
    </p:spTree>
    <p:extLst>
      <p:ext uri="{BB962C8B-B14F-4D97-AF65-F5344CB8AC3E}">
        <p14:creationId xmlns:p14="http://schemas.microsoft.com/office/powerpoint/2010/main" val="251350965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6001643"/>
          </a:xfrm>
          <a:prstGeom prst="rect">
            <a:avLst/>
          </a:prstGeom>
          <a:noFill/>
        </p:spPr>
        <p:txBody>
          <a:bodyPr wrap="square" rtlCol="0">
            <a:spAutoFit/>
          </a:bodyPr>
          <a:lstStyle/>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r>
              <a:rPr kumimoji="0" lang="nl-BE" sz="4800" b="1" i="0" u="none" strike="noStrike" kern="1200" cap="none" spc="0" normalizeH="0" baseline="0" noProof="0" dirty="0">
                <a:ln>
                  <a:noFill/>
                </a:ln>
                <a:solidFill>
                  <a:srgbClr val="1895CE"/>
                </a:solidFill>
                <a:effectLst/>
                <a:uLnTx/>
                <a:uFillTx/>
                <a:latin typeface="Calibri"/>
                <a:ea typeface="+mn-ea"/>
                <a:cs typeface="+mn-cs"/>
              </a:rPr>
              <a:t>Nickel</a:t>
            </a:r>
            <a:r>
              <a:rPr kumimoji="0" lang="nl-BE" sz="4800" b="0" i="0" u="none" strike="noStrike" kern="1200" cap="none" spc="0" normalizeH="0" baseline="0" noProof="0" dirty="0">
                <a:ln>
                  <a:noFill/>
                </a:ln>
                <a:solidFill>
                  <a:srgbClr val="1895CE"/>
                </a:solidFill>
                <a:effectLst/>
                <a:uLnTx/>
                <a:uFillTx/>
                <a:latin typeface="Calibri"/>
                <a:ea typeface="+mn-ea"/>
                <a:cs typeface="+mn-cs"/>
              </a:rPr>
              <a:t>back – How </a:t>
            </a:r>
            <a:r>
              <a:rPr kumimoji="0" lang="nl-BE" sz="4800" b="0" i="0" u="none" strike="noStrike" kern="1200" cap="none" spc="0" normalizeH="0" baseline="0" noProof="0" dirty="0" err="1">
                <a:ln>
                  <a:noFill/>
                </a:ln>
                <a:solidFill>
                  <a:srgbClr val="1895CE"/>
                </a:solidFill>
                <a:effectLst/>
                <a:uLnTx/>
                <a:uFillTx/>
                <a:latin typeface="Calibri"/>
                <a:ea typeface="+mn-ea"/>
                <a:cs typeface="+mn-cs"/>
              </a:rPr>
              <a:t>You</a:t>
            </a:r>
            <a:r>
              <a:rPr kumimoji="0" lang="nl-BE" sz="4800" b="0" i="0" u="none" strike="noStrike" kern="1200" cap="none" spc="0" normalizeH="0" baseline="0" noProof="0" dirty="0">
                <a:ln>
                  <a:noFill/>
                </a:ln>
                <a:solidFill>
                  <a:srgbClr val="1895CE"/>
                </a:solidFill>
                <a:effectLst/>
                <a:uLnTx/>
                <a:uFillTx/>
                <a:latin typeface="Calibri"/>
                <a:ea typeface="+mn-ea"/>
                <a:cs typeface="+mn-cs"/>
              </a:rPr>
              <a:t> </a:t>
            </a:r>
            <a:r>
              <a:rPr kumimoji="0" lang="nl-BE" sz="4800" b="0" i="0" u="none" strike="noStrike" kern="1200" cap="none" spc="0" normalizeH="0" baseline="0" noProof="0" dirty="0" err="1">
                <a:ln>
                  <a:noFill/>
                </a:ln>
                <a:solidFill>
                  <a:srgbClr val="1895CE"/>
                </a:solidFill>
                <a:effectLst/>
                <a:uLnTx/>
                <a:uFillTx/>
                <a:latin typeface="Calibri"/>
                <a:ea typeface="+mn-ea"/>
                <a:cs typeface="+mn-cs"/>
              </a:rPr>
              <a:t>Remind</a:t>
            </a:r>
            <a:r>
              <a:rPr kumimoji="0" lang="nl-BE" sz="4800" b="0" i="0" u="none" strike="noStrike" kern="1200" cap="none" spc="0" normalizeH="0" baseline="0" noProof="0" dirty="0">
                <a:ln>
                  <a:noFill/>
                </a:ln>
                <a:solidFill>
                  <a:srgbClr val="1895CE"/>
                </a:solidFill>
                <a:effectLst/>
                <a:uLnTx/>
                <a:uFillTx/>
                <a:latin typeface="Calibri"/>
                <a:ea typeface="+mn-ea"/>
                <a:cs typeface="+mn-cs"/>
              </a:rPr>
              <a:t> Me </a:t>
            </a:r>
            <a:endParaRPr lang="nl-BE" sz="4800" dirty="0">
              <a:solidFill>
                <a:srgbClr val="1895CE"/>
              </a:solidFill>
              <a:latin typeface="Calibri"/>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r>
              <a:rPr kumimoji="0" lang="nl-BE" sz="4800" b="0" i="0" u="none" strike="noStrike" kern="1200" cap="none" spc="0" normalizeH="0" baseline="0" noProof="0" dirty="0">
                <a:ln>
                  <a:noFill/>
                </a:ln>
                <a:solidFill>
                  <a:srgbClr val="1895CE"/>
                </a:solidFill>
                <a:effectLst/>
                <a:uLnTx/>
                <a:uFillTx/>
                <a:latin typeface="Calibri"/>
                <a:ea typeface="+mn-ea"/>
                <a:cs typeface="+mn-cs"/>
              </a:rPr>
              <a:t>The </a:t>
            </a:r>
            <a:r>
              <a:rPr kumimoji="0" lang="nl-BE" sz="4800" b="0" i="0" u="none" strike="noStrike" kern="1200" cap="none" spc="0" normalizeH="0" baseline="0" noProof="0" dirty="0" err="1">
                <a:ln>
                  <a:noFill/>
                </a:ln>
                <a:solidFill>
                  <a:srgbClr val="1895CE"/>
                </a:solidFill>
                <a:effectLst/>
                <a:uLnTx/>
                <a:uFillTx/>
                <a:latin typeface="Calibri"/>
                <a:ea typeface="+mn-ea"/>
                <a:cs typeface="+mn-cs"/>
              </a:rPr>
              <a:t>Stranglers</a:t>
            </a:r>
            <a:r>
              <a:rPr kumimoji="0" lang="nl-BE" sz="4800" b="0" i="0" u="none" strike="noStrike" kern="1200" cap="none" spc="0" normalizeH="0" baseline="0" noProof="0" dirty="0">
                <a:ln>
                  <a:noFill/>
                </a:ln>
                <a:solidFill>
                  <a:srgbClr val="1895CE"/>
                </a:solidFill>
                <a:effectLst/>
                <a:uLnTx/>
                <a:uFillTx/>
                <a:latin typeface="Calibri"/>
                <a:ea typeface="+mn-ea"/>
                <a:cs typeface="+mn-cs"/>
              </a:rPr>
              <a:t> – </a:t>
            </a:r>
            <a:r>
              <a:rPr kumimoji="0" lang="nl-BE" sz="4800" b="1" i="0" u="none" strike="noStrike" kern="1200" cap="none" spc="0" normalizeH="0" baseline="0" noProof="0" dirty="0">
                <a:ln>
                  <a:noFill/>
                </a:ln>
                <a:solidFill>
                  <a:srgbClr val="1895CE"/>
                </a:solidFill>
                <a:effectLst/>
                <a:uLnTx/>
                <a:uFillTx/>
                <a:latin typeface="Calibri"/>
                <a:ea typeface="+mn-ea"/>
                <a:cs typeface="+mn-cs"/>
              </a:rPr>
              <a:t>Golden</a:t>
            </a:r>
            <a:r>
              <a:rPr kumimoji="0" lang="nl-BE" sz="4800" b="0" i="0" u="none" strike="noStrike" kern="1200" cap="none" spc="0" normalizeH="0" baseline="0" noProof="0" dirty="0">
                <a:ln>
                  <a:noFill/>
                </a:ln>
                <a:solidFill>
                  <a:srgbClr val="1895CE"/>
                </a:solidFill>
                <a:effectLst/>
                <a:uLnTx/>
                <a:uFillTx/>
                <a:latin typeface="Calibri"/>
                <a:ea typeface="+mn-ea"/>
                <a:cs typeface="+mn-cs"/>
              </a:rPr>
              <a:t> Brown</a:t>
            </a: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r>
              <a:rPr lang="nl-BE" sz="4800" dirty="0" err="1">
                <a:solidFill>
                  <a:srgbClr val="1895CE"/>
                </a:solidFill>
                <a:latin typeface="Calibri"/>
              </a:rPr>
              <a:t>Midnight</a:t>
            </a:r>
            <a:r>
              <a:rPr lang="nl-BE" sz="4800" dirty="0">
                <a:solidFill>
                  <a:srgbClr val="1895CE"/>
                </a:solidFill>
                <a:latin typeface="Calibri"/>
              </a:rPr>
              <a:t> </a:t>
            </a:r>
            <a:r>
              <a:rPr lang="nl-BE" sz="4800" b="1" dirty="0">
                <a:solidFill>
                  <a:srgbClr val="1895CE"/>
                </a:solidFill>
                <a:latin typeface="Calibri"/>
              </a:rPr>
              <a:t>Oil</a:t>
            </a:r>
            <a:r>
              <a:rPr lang="nl-BE" sz="4800" dirty="0">
                <a:solidFill>
                  <a:srgbClr val="1895CE"/>
                </a:solidFill>
                <a:latin typeface="Calibri"/>
              </a:rPr>
              <a:t> – </a:t>
            </a:r>
            <a:r>
              <a:rPr lang="nl-BE" sz="4800" dirty="0" err="1">
                <a:solidFill>
                  <a:srgbClr val="1895CE"/>
                </a:solidFill>
                <a:latin typeface="Calibri"/>
              </a:rPr>
              <a:t>Beds</a:t>
            </a:r>
            <a:r>
              <a:rPr lang="nl-BE" sz="4800" dirty="0">
                <a:solidFill>
                  <a:srgbClr val="1895CE"/>
                </a:solidFill>
                <a:latin typeface="Calibri"/>
              </a:rPr>
              <a:t> are </a:t>
            </a:r>
            <a:r>
              <a:rPr lang="nl-BE" sz="4800" dirty="0" err="1">
                <a:solidFill>
                  <a:srgbClr val="1895CE"/>
                </a:solidFill>
                <a:latin typeface="Calibri"/>
              </a:rPr>
              <a:t>burning</a:t>
            </a:r>
            <a:endParaRPr lang="nl-BE" sz="4800" dirty="0">
              <a:solidFill>
                <a:srgbClr val="1895CE"/>
              </a:solidFill>
              <a:latin typeface="Calibri"/>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r>
              <a:rPr kumimoji="0" lang="nl-BE" sz="4800" b="0" i="0" u="none" strike="noStrike" kern="1200" cap="none" spc="0" normalizeH="0" baseline="0" noProof="0" dirty="0">
                <a:ln>
                  <a:noFill/>
                </a:ln>
                <a:solidFill>
                  <a:srgbClr val="1895CE"/>
                </a:solidFill>
                <a:effectLst/>
                <a:uLnTx/>
                <a:uFillTx/>
                <a:latin typeface="Calibri"/>
                <a:ea typeface="+mn-ea"/>
                <a:cs typeface="+mn-cs"/>
              </a:rPr>
              <a:t>First </a:t>
            </a:r>
            <a:r>
              <a:rPr kumimoji="0" lang="nl-BE" sz="4800" b="0" i="0" u="none" strike="noStrike" kern="1200" cap="none" spc="0" normalizeH="0" baseline="0" noProof="0" dirty="0" err="1">
                <a:ln>
                  <a:noFill/>
                </a:ln>
                <a:solidFill>
                  <a:srgbClr val="1895CE"/>
                </a:solidFill>
                <a:effectLst/>
                <a:uLnTx/>
                <a:uFillTx/>
                <a:latin typeface="Calibri"/>
                <a:ea typeface="+mn-ea"/>
                <a:cs typeface="+mn-cs"/>
              </a:rPr>
              <a:t>Aid</a:t>
            </a:r>
            <a:r>
              <a:rPr kumimoji="0" lang="nl-BE" sz="4800" b="0" i="0" u="none" strike="noStrike" kern="1200" cap="none" spc="0" normalizeH="0" baseline="0" noProof="0" dirty="0">
                <a:ln>
                  <a:noFill/>
                </a:ln>
                <a:solidFill>
                  <a:srgbClr val="1895CE"/>
                </a:solidFill>
                <a:effectLst/>
                <a:uLnTx/>
                <a:uFillTx/>
                <a:latin typeface="Calibri"/>
                <a:ea typeface="+mn-ea"/>
                <a:cs typeface="+mn-cs"/>
              </a:rPr>
              <a:t> Kit – M</a:t>
            </a:r>
            <a:r>
              <a:rPr lang="nl-BE" sz="4800" dirty="0">
                <a:solidFill>
                  <a:srgbClr val="1895CE"/>
                </a:solidFill>
                <a:latin typeface="Calibri"/>
              </a:rPr>
              <a:t>y </a:t>
            </a:r>
            <a:r>
              <a:rPr lang="nl-BE" sz="4800" b="1" dirty="0">
                <a:solidFill>
                  <a:srgbClr val="1895CE"/>
                </a:solidFill>
                <a:latin typeface="Calibri"/>
              </a:rPr>
              <a:t>Silver</a:t>
            </a:r>
            <a:r>
              <a:rPr lang="nl-BE" sz="4800" dirty="0">
                <a:solidFill>
                  <a:srgbClr val="1895CE"/>
                </a:solidFill>
                <a:latin typeface="Calibri"/>
              </a:rPr>
              <a:t> </a:t>
            </a:r>
            <a:r>
              <a:rPr lang="nl-BE" sz="4800" dirty="0" err="1">
                <a:solidFill>
                  <a:srgbClr val="1895CE"/>
                </a:solidFill>
                <a:latin typeface="Calibri"/>
              </a:rPr>
              <a:t>Lining</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5654988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sp>
        <p:nvSpPr>
          <p:cNvPr id="2" name="Tekstvak 1"/>
          <p:cNvSpPr txBox="1"/>
          <p:nvPr/>
        </p:nvSpPr>
        <p:spPr>
          <a:xfrm>
            <a:off x="332509" y="526473"/>
            <a:ext cx="8437418" cy="4524315"/>
          </a:xfrm>
          <a:prstGeom prst="rect">
            <a:avLst/>
          </a:prstGeom>
          <a:noFill/>
        </p:spPr>
        <p:txBody>
          <a:bodyPr wrap="square" rtlCol="0">
            <a:spAutoFit/>
          </a:bodyPr>
          <a:lstStyle/>
          <a:p>
            <a:pPr marL="914400" marR="0" lvl="0" indent="-914400" algn="l" defTabSz="457200" rtl="0" eaLnBrk="1" fontAlgn="auto" latinLnBrk="0" hangingPunct="1">
              <a:lnSpc>
                <a:spcPct val="100000"/>
              </a:lnSpc>
              <a:spcBef>
                <a:spcPts val="0"/>
              </a:spcBef>
              <a:spcAft>
                <a:spcPts val="0"/>
              </a:spcAft>
              <a:buClrTx/>
              <a:buSzTx/>
              <a:buFont typeface="+mj-lt"/>
              <a:buAutoNum type="arabicPeriod" startAt="5"/>
              <a:tabLst/>
              <a:defRPr/>
            </a:pPr>
            <a:r>
              <a:rPr kumimoji="0" lang="nl-BE" sz="4800" b="0" i="0" u="none" strike="noStrike" kern="1200" cap="none" spc="0" normalizeH="0" baseline="0" noProof="0" dirty="0">
                <a:ln>
                  <a:noFill/>
                </a:ln>
                <a:solidFill>
                  <a:srgbClr val="1895CE"/>
                </a:solidFill>
                <a:effectLst/>
                <a:uLnTx/>
                <a:uFillTx/>
                <a:latin typeface="Calibri"/>
                <a:ea typeface="+mn-ea"/>
                <a:cs typeface="+mn-cs"/>
              </a:rPr>
              <a:t>Bob </a:t>
            </a:r>
            <a:r>
              <a:rPr kumimoji="0" lang="nl-BE" sz="4800" b="0" i="0" u="none" strike="noStrike" kern="1200" cap="none" spc="0" normalizeH="0" baseline="0" noProof="0" dirty="0" err="1">
                <a:ln>
                  <a:noFill/>
                </a:ln>
                <a:solidFill>
                  <a:srgbClr val="1895CE"/>
                </a:solidFill>
                <a:effectLst/>
                <a:uLnTx/>
                <a:uFillTx/>
                <a:latin typeface="Calibri"/>
                <a:ea typeface="+mn-ea"/>
                <a:cs typeface="+mn-cs"/>
              </a:rPr>
              <a:t>Marley</a:t>
            </a:r>
            <a:r>
              <a:rPr kumimoji="0" lang="nl-BE" sz="4800" b="0" i="0" u="none" strike="noStrike" kern="1200" cap="none" spc="0" normalizeH="0" baseline="0" noProof="0" dirty="0">
                <a:ln>
                  <a:noFill/>
                </a:ln>
                <a:solidFill>
                  <a:srgbClr val="1895CE"/>
                </a:solidFill>
                <a:effectLst/>
                <a:uLnTx/>
                <a:uFillTx/>
                <a:latin typeface="Calibri"/>
                <a:ea typeface="+mn-ea"/>
                <a:cs typeface="+mn-cs"/>
              </a:rPr>
              <a:t> – </a:t>
            </a:r>
            <a:r>
              <a:rPr kumimoji="0" lang="nl-BE" sz="4800" b="1" i="0" u="none" strike="noStrike" kern="1200" cap="none" spc="0" normalizeH="0" baseline="0" noProof="0" dirty="0" err="1">
                <a:ln>
                  <a:noFill/>
                </a:ln>
                <a:solidFill>
                  <a:srgbClr val="1895CE"/>
                </a:solidFill>
                <a:effectLst/>
                <a:uLnTx/>
                <a:uFillTx/>
                <a:latin typeface="Calibri"/>
                <a:ea typeface="+mn-ea"/>
                <a:cs typeface="+mn-cs"/>
              </a:rPr>
              <a:t>Iro</a:t>
            </a:r>
            <a:r>
              <a:rPr lang="nl-BE" sz="4800" b="1" dirty="0">
                <a:solidFill>
                  <a:srgbClr val="1895CE"/>
                </a:solidFill>
                <a:latin typeface="Calibri"/>
              </a:rPr>
              <a:t>n</a:t>
            </a:r>
            <a:r>
              <a:rPr lang="nl-BE" sz="4800" dirty="0">
                <a:solidFill>
                  <a:srgbClr val="1895CE"/>
                </a:solidFill>
                <a:latin typeface="Calibri"/>
              </a:rPr>
              <a:t> </a:t>
            </a:r>
            <a:r>
              <a:rPr lang="nl-BE" sz="4800" dirty="0" err="1">
                <a:solidFill>
                  <a:srgbClr val="1895CE"/>
                </a:solidFill>
                <a:latin typeface="Calibri"/>
              </a:rPr>
              <a:t>Lion</a:t>
            </a:r>
            <a:r>
              <a:rPr lang="nl-BE" sz="4800" dirty="0">
                <a:solidFill>
                  <a:srgbClr val="1895CE"/>
                </a:solidFill>
                <a:latin typeface="Calibri"/>
              </a:rPr>
              <a:t> </a:t>
            </a:r>
            <a:r>
              <a:rPr lang="nl-BE" sz="4800" dirty="0" err="1">
                <a:solidFill>
                  <a:srgbClr val="1895CE"/>
                </a:solidFill>
                <a:latin typeface="Calibri"/>
              </a:rPr>
              <a:t>Zion</a:t>
            </a:r>
            <a:endParaRPr lang="nl-BE" sz="4800" dirty="0">
              <a:solidFill>
                <a:srgbClr val="1895CE"/>
              </a:solidFill>
              <a:latin typeface="Calibri"/>
            </a:endParaRPr>
          </a:p>
          <a:p>
            <a:pPr marL="914400" marR="0" lvl="0" indent="-914400" algn="l" defTabSz="457200" rtl="0" eaLnBrk="1" fontAlgn="auto" latinLnBrk="0" hangingPunct="1">
              <a:lnSpc>
                <a:spcPct val="100000"/>
              </a:lnSpc>
              <a:spcBef>
                <a:spcPts val="0"/>
              </a:spcBef>
              <a:spcAft>
                <a:spcPts val="0"/>
              </a:spcAft>
              <a:buClrTx/>
              <a:buSzTx/>
              <a:buFont typeface="+mj-lt"/>
              <a:buAutoNum type="arabicPeriod" startAt="5"/>
              <a:tabLst/>
              <a:defRPr/>
            </a:pPr>
            <a:r>
              <a:rPr lang="nl-BE" sz="4800" dirty="0">
                <a:solidFill>
                  <a:srgbClr val="1895CE"/>
                </a:solidFill>
                <a:latin typeface="Calibri"/>
              </a:rPr>
              <a:t>Nirvana – </a:t>
            </a:r>
            <a:r>
              <a:rPr lang="nl-BE" sz="4800" b="1" dirty="0">
                <a:solidFill>
                  <a:srgbClr val="1895CE"/>
                </a:solidFill>
                <a:latin typeface="Calibri"/>
              </a:rPr>
              <a:t>Lithium</a:t>
            </a:r>
          </a:p>
          <a:p>
            <a:pPr marL="914400" marR="0" lvl="0" indent="-914400" algn="l" defTabSz="457200" rtl="0" eaLnBrk="1" fontAlgn="auto" latinLnBrk="0" hangingPunct="1">
              <a:lnSpc>
                <a:spcPct val="100000"/>
              </a:lnSpc>
              <a:spcBef>
                <a:spcPts val="0"/>
              </a:spcBef>
              <a:spcAft>
                <a:spcPts val="0"/>
              </a:spcAft>
              <a:buClrTx/>
              <a:buSzTx/>
              <a:buFont typeface="+mj-lt"/>
              <a:buAutoNum type="arabicPeriod" startAt="5"/>
              <a:tabLst/>
              <a:defRPr/>
            </a:pPr>
            <a:r>
              <a:rPr lang="nl-BE" sz="4800" dirty="0" err="1">
                <a:solidFill>
                  <a:srgbClr val="1895CE"/>
                </a:solidFill>
                <a:latin typeface="Calibri"/>
              </a:rPr>
              <a:t>Stormzy</a:t>
            </a:r>
            <a:r>
              <a:rPr lang="nl-BE" sz="4800" dirty="0">
                <a:solidFill>
                  <a:srgbClr val="1895CE"/>
                </a:solidFill>
                <a:latin typeface="Calibri"/>
              </a:rPr>
              <a:t>- </a:t>
            </a:r>
            <a:r>
              <a:rPr lang="nl-BE" sz="4800" b="1" dirty="0" err="1">
                <a:solidFill>
                  <a:srgbClr val="1895CE"/>
                </a:solidFill>
                <a:latin typeface="Calibri"/>
              </a:rPr>
              <a:t>Bronze</a:t>
            </a:r>
            <a:endParaRPr lang="nl-BE" sz="4800" b="1" dirty="0">
              <a:solidFill>
                <a:srgbClr val="1895CE"/>
              </a:solidFill>
              <a:latin typeface="Calibri"/>
            </a:endParaRPr>
          </a:p>
          <a:p>
            <a:pPr marL="914400" marR="0" lvl="0" indent="-914400" algn="l" defTabSz="457200" rtl="0" eaLnBrk="1" fontAlgn="auto" latinLnBrk="0" hangingPunct="1">
              <a:lnSpc>
                <a:spcPct val="100000"/>
              </a:lnSpc>
              <a:spcBef>
                <a:spcPts val="0"/>
              </a:spcBef>
              <a:spcAft>
                <a:spcPts val="0"/>
              </a:spcAft>
              <a:buClrTx/>
              <a:buSzTx/>
              <a:buFont typeface="+mj-lt"/>
              <a:buAutoNum type="arabicPeriod" startAt="5"/>
              <a:tabLst/>
              <a:defRPr/>
            </a:pPr>
            <a:r>
              <a:rPr lang="nl-BE" sz="4800" dirty="0" err="1">
                <a:solidFill>
                  <a:srgbClr val="1895CE"/>
                </a:solidFill>
                <a:latin typeface="Calibri"/>
              </a:rPr>
              <a:t>Imagine</a:t>
            </a:r>
            <a:r>
              <a:rPr lang="nl-BE" sz="4800" dirty="0">
                <a:solidFill>
                  <a:srgbClr val="1895CE"/>
                </a:solidFill>
                <a:latin typeface="Calibri"/>
              </a:rPr>
              <a:t> Dragons – </a:t>
            </a:r>
            <a:r>
              <a:rPr lang="nl-BE" sz="4800" dirty="0" err="1">
                <a:solidFill>
                  <a:srgbClr val="1895CE"/>
                </a:solidFill>
                <a:latin typeface="Calibri"/>
              </a:rPr>
              <a:t>Radioactive</a:t>
            </a:r>
            <a:r>
              <a:rPr lang="nl-BE" sz="4800" dirty="0">
                <a:solidFill>
                  <a:srgbClr val="1895CE"/>
                </a:solidFill>
                <a:latin typeface="Calibri"/>
              </a:rPr>
              <a:t> (=</a:t>
            </a:r>
            <a:r>
              <a:rPr lang="nl-BE" sz="4800" b="1" dirty="0">
                <a:solidFill>
                  <a:srgbClr val="1895CE"/>
                </a:solidFill>
                <a:latin typeface="Calibri"/>
              </a:rPr>
              <a:t>Uranium</a:t>
            </a:r>
            <a:r>
              <a:rPr lang="nl-BE" sz="4800" dirty="0">
                <a:solidFill>
                  <a:srgbClr val="1895CE"/>
                </a:solidFill>
                <a:latin typeface="Calibri"/>
              </a:rPr>
              <a:t>)</a:t>
            </a:r>
          </a:p>
          <a:p>
            <a:pPr marR="0" lvl="0" algn="l" defTabSz="457200" rtl="0" eaLnBrk="1" fontAlgn="auto" latinLnBrk="0" hangingPunct="1">
              <a:lnSpc>
                <a:spcPct val="100000"/>
              </a:lnSpc>
              <a:spcBef>
                <a:spcPts val="0"/>
              </a:spcBef>
              <a:spcAft>
                <a:spcPts val="0"/>
              </a:spcAft>
              <a:buClrTx/>
              <a:buSzTx/>
              <a:tabLst/>
              <a:defRPr/>
            </a:pPr>
            <a:endParaRPr lang="nl-BE" sz="4800" dirty="0">
              <a:solidFill>
                <a:srgbClr val="1895CE"/>
              </a:solidFill>
              <a:latin typeface="Calibri"/>
            </a:endParaRPr>
          </a:p>
        </p:txBody>
      </p:sp>
    </p:spTree>
    <p:extLst>
      <p:ext uri="{BB962C8B-B14F-4D97-AF65-F5344CB8AC3E}">
        <p14:creationId xmlns:p14="http://schemas.microsoft.com/office/powerpoint/2010/main" val="119642575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rgbClr val="E52B51"/>
        </a:solidFill>
        <a:effectLst/>
      </p:bgPr>
    </p:bg>
    <p:spTree>
      <p:nvGrpSpPr>
        <p:cNvPr id="1" name=""/>
        <p:cNvGrpSpPr/>
        <p:nvPr/>
      </p:nvGrpSpPr>
      <p:grpSpPr>
        <a:xfrm>
          <a:off x="0" y="0"/>
          <a:ext cx="0" cy="0"/>
          <a:chOff x="0" y="0"/>
          <a:chExt cx="0" cy="0"/>
        </a:xfrm>
      </p:grpSpPr>
      <p:sp>
        <p:nvSpPr>
          <p:cNvPr id="10" name="Tekstvak 9"/>
          <p:cNvSpPr txBox="1"/>
          <p:nvPr/>
        </p:nvSpPr>
        <p:spPr>
          <a:xfrm>
            <a:off x="706582" y="1704109"/>
            <a:ext cx="7762954" cy="1200329"/>
          </a:xfrm>
          <a:prstGeom prst="rect">
            <a:avLst/>
          </a:prstGeom>
          <a:noFill/>
        </p:spPr>
        <p:txBody>
          <a:bodyPr wrap="square" rtlCol="0">
            <a:spAutoFit/>
          </a:bodyPr>
          <a:lstStyle/>
          <a:p>
            <a:r>
              <a:rPr lang="nl-BE" sz="7200" dirty="0">
                <a:solidFill>
                  <a:schemeClr val="bg1"/>
                </a:solidFill>
              </a:rPr>
              <a:t>Bon </a:t>
            </a:r>
            <a:r>
              <a:rPr lang="nl-BE" sz="7200" dirty="0" err="1">
                <a:solidFill>
                  <a:schemeClr val="bg1"/>
                </a:solidFill>
              </a:rPr>
              <a:t>travail</a:t>
            </a:r>
            <a:r>
              <a:rPr lang="nl-BE" sz="7200" dirty="0">
                <a:solidFill>
                  <a:schemeClr val="bg1"/>
                </a:solidFill>
              </a:rPr>
              <a:t>! </a:t>
            </a:r>
          </a:p>
        </p:txBody>
      </p:sp>
      <p:sp>
        <p:nvSpPr>
          <p:cNvPr id="5" name="Tekstvak 4">
            <a:extLst>
              <a:ext uri="{FF2B5EF4-FFF2-40B4-BE49-F238E27FC236}">
                <a16:creationId xmlns:a16="http://schemas.microsoft.com/office/drawing/2014/main" id="{0E15D39F-5647-490F-9ED1-C08880F7D681}"/>
              </a:ext>
            </a:extLst>
          </p:cNvPr>
          <p:cNvSpPr txBox="1"/>
          <p:nvPr/>
        </p:nvSpPr>
        <p:spPr>
          <a:xfrm>
            <a:off x="1231084" y="4257552"/>
            <a:ext cx="6681831" cy="1384995"/>
          </a:xfrm>
          <a:prstGeom prst="rect">
            <a:avLst/>
          </a:prstGeom>
          <a:noFill/>
        </p:spPr>
        <p:txBody>
          <a:bodyPr wrap="square" rtlCol="0">
            <a:spAutoFit/>
          </a:bodyPr>
          <a:lstStyle/>
          <a:p>
            <a:endParaRPr lang="nl-BE" sz="1400" dirty="0">
              <a:solidFill>
                <a:schemeClr val="bg1"/>
              </a:solidFill>
            </a:endParaRPr>
          </a:p>
          <a:p>
            <a:r>
              <a:rPr lang="nl-BE" sz="1400" b="1" dirty="0">
                <a:solidFill>
                  <a:schemeClr val="bg1"/>
                </a:solidFill>
              </a:rPr>
              <a:t>		GoodPlanet Belgium vzw – </a:t>
            </a:r>
            <a:r>
              <a:rPr lang="nl-BE" sz="1400" b="1" dirty="0" err="1">
                <a:solidFill>
                  <a:schemeClr val="bg1"/>
                </a:solidFill>
              </a:rPr>
              <a:t>asbl</a:t>
            </a:r>
            <a:endParaRPr lang="nl-BE" sz="1400" b="1" dirty="0">
              <a:solidFill>
                <a:schemeClr val="bg1"/>
              </a:solidFill>
            </a:endParaRPr>
          </a:p>
          <a:p>
            <a:r>
              <a:rPr lang="nl-BE" sz="1400" dirty="0">
                <a:solidFill>
                  <a:schemeClr val="bg1"/>
                </a:solidFill>
              </a:rPr>
              <a:t>		Edinburgstraat 26 </a:t>
            </a:r>
            <a:r>
              <a:rPr lang="nl-BE" sz="1400" dirty="0" err="1">
                <a:solidFill>
                  <a:schemeClr val="bg1"/>
                </a:solidFill>
              </a:rPr>
              <a:t>Rue</a:t>
            </a:r>
            <a:r>
              <a:rPr lang="nl-BE" sz="1400" dirty="0">
                <a:solidFill>
                  <a:schemeClr val="bg1"/>
                </a:solidFill>
              </a:rPr>
              <a:t> </a:t>
            </a:r>
            <a:r>
              <a:rPr lang="nl-BE" sz="1400" dirty="0" err="1">
                <a:solidFill>
                  <a:schemeClr val="bg1"/>
                </a:solidFill>
              </a:rPr>
              <a:t>d’Edinbourg</a:t>
            </a:r>
            <a:r>
              <a:rPr lang="nl-BE" sz="1400" dirty="0">
                <a:solidFill>
                  <a:schemeClr val="bg1"/>
                </a:solidFill>
              </a:rPr>
              <a:t> – Brussel 1050 Bruxelles</a:t>
            </a:r>
            <a:br>
              <a:rPr lang="nl-BE" sz="1400" dirty="0">
                <a:solidFill>
                  <a:schemeClr val="bg1"/>
                </a:solidFill>
              </a:rPr>
            </a:br>
            <a:r>
              <a:rPr lang="nl-BE" sz="1400" dirty="0">
                <a:solidFill>
                  <a:schemeClr val="bg1"/>
                </a:solidFill>
              </a:rPr>
              <a:t>		T +32(0)2893 08 08 | </a:t>
            </a:r>
            <a:r>
              <a:rPr lang="nl-BE" sz="1400" u="sng" dirty="0">
                <a:solidFill>
                  <a:schemeClr val="bg1"/>
                </a:solidFill>
              </a:rPr>
              <a:t>www.goodplanet.be</a:t>
            </a:r>
          </a:p>
          <a:p>
            <a:br>
              <a:rPr lang="nl-BE" sz="1400" dirty="0">
                <a:solidFill>
                  <a:schemeClr val="bg1"/>
                </a:solidFill>
              </a:rPr>
            </a:br>
            <a:r>
              <a:rPr lang="nl-BE" sz="1400" dirty="0">
                <a:solidFill>
                  <a:schemeClr val="bg1"/>
                </a:solidFill>
              </a:rPr>
              <a:t>		</a:t>
            </a:r>
            <a:r>
              <a:rPr lang="nl-BE" sz="1400" u="sng" dirty="0">
                <a:solidFill>
                  <a:schemeClr val="bg1"/>
                </a:solidFill>
              </a:rPr>
              <a:t>Facebook</a:t>
            </a:r>
            <a:r>
              <a:rPr lang="nl-BE" sz="1400" dirty="0">
                <a:solidFill>
                  <a:schemeClr val="bg1"/>
                </a:solidFill>
              </a:rPr>
              <a:t> | </a:t>
            </a:r>
            <a:r>
              <a:rPr lang="nl-BE" sz="1400" u="sng" dirty="0">
                <a:solidFill>
                  <a:schemeClr val="bg1"/>
                </a:solidFill>
              </a:rPr>
              <a:t>Instagram</a:t>
            </a:r>
            <a:r>
              <a:rPr lang="nl-BE" sz="1400" dirty="0">
                <a:solidFill>
                  <a:schemeClr val="bg1"/>
                </a:solidFill>
              </a:rPr>
              <a:t> | </a:t>
            </a:r>
            <a:r>
              <a:rPr lang="nl-BE" sz="1400" u="sng" dirty="0">
                <a:solidFill>
                  <a:schemeClr val="bg1"/>
                </a:solidFill>
              </a:rPr>
              <a:t>LinkedIn</a:t>
            </a:r>
          </a:p>
        </p:txBody>
      </p:sp>
      <p:pic>
        <p:nvPicPr>
          <p:cNvPr id="13" name="Image 5">
            <a:extLst>
              <a:ext uri="{FF2B5EF4-FFF2-40B4-BE49-F238E27FC236}">
                <a16:creationId xmlns:a16="http://schemas.microsoft.com/office/drawing/2014/main" id="{CDCFE27C-0F41-4E34-AE65-F645296D92A5}"/>
              </a:ext>
            </a:extLst>
          </p:cNvPr>
          <p:cNvPicPr>
            <a:picLocks noChangeAspect="1"/>
          </p:cNvPicPr>
          <p:nvPr/>
        </p:nvPicPr>
        <p:blipFill>
          <a:blip r:embed="rId2"/>
          <a:stretch>
            <a:fillRect/>
          </a:stretch>
        </p:blipFill>
        <p:spPr>
          <a:xfrm>
            <a:off x="894481" y="4431074"/>
            <a:ext cx="1008297" cy="1037953"/>
          </a:xfrm>
          <a:prstGeom prst="rect">
            <a:avLst/>
          </a:prstGeom>
        </p:spPr>
      </p:pic>
    </p:spTree>
    <p:extLst>
      <p:ext uri="{BB962C8B-B14F-4D97-AF65-F5344CB8AC3E}">
        <p14:creationId xmlns:p14="http://schemas.microsoft.com/office/powerpoint/2010/main" val="2451309160"/>
      </p:ext>
    </p:extLst>
  </p:cSld>
  <p:clrMapOvr>
    <a:masterClrMapping/>
  </p:clrMapOvr>
</p:sld>
</file>

<file path=ppt/theme/theme1.xml><?xml version="1.0" encoding="utf-8"?>
<a:theme xmlns:a="http://schemas.openxmlformats.org/drawingml/2006/main" name="PPT sjabloon oktober 2015">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T-sjabloon_20151008" id="{0A534670-5DCD-5F4F-BBF5-89B2835CC0D9}" vid="{7EAA0AD2-E6E7-924E-8E15-6FB80FF95E05}"/>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AF46F3814A2C84CB57DE2AF6D620B51" ma:contentTypeVersion="" ma:contentTypeDescription="Create a new document." ma:contentTypeScope="" ma:versionID="1cd6aea2109fa9c863f301065f3ad6bf">
  <xsd:schema xmlns:xsd="http://www.w3.org/2001/XMLSchema" xmlns:xs="http://www.w3.org/2001/XMLSchema" xmlns:p="http://schemas.microsoft.com/office/2006/metadata/properties" xmlns:ns2="246f8c27-677d-4463-b24c-358392a29bf1" xmlns:ns3="ab79bae5-3954-4fc6-b5c7-a632e027fd35" targetNamespace="http://schemas.microsoft.com/office/2006/metadata/properties" ma:root="true" ma:fieldsID="db97e16874a29b9ba337f6cc36cbd106" ns2:_="" ns3:_="">
    <xsd:import namespace="246f8c27-677d-4463-b24c-358392a29bf1"/>
    <xsd:import namespace="ab79bae5-3954-4fc6-b5c7-a632e027fd3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6f8c27-677d-4463-b24c-358392a29b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95a3c89c-c0ec-4e0b-b889-34b805f384d3"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b79bae5-3954-4fc6-b5c7-a632e027fd35"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2c16af4-8c6c-4830-a835-9433c63c49e6}" ma:internalName="TaxCatchAll" ma:showField="CatchAllData" ma:web="ab79bae5-3954-4fc6-b5c7-a632e027fd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46f8c27-677d-4463-b24c-358392a29bf1">
      <Terms xmlns="http://schemas.microsoft.com/office/infopath/2007/PartnerControls"/>
    </lcf76f155ced4ddcb4097134ff3c332f>
    <TaxCatchAll xmlns="ab79bae5-3954-4fc6-b5c7-a632e027fd35" xsi:nil="true"/>
  </documentManagement>
</p:properties>
</file>

<file path=customXml/itemProps1.xml><?xml version="1.0" encoding="utf-8"?>
<ds:datastoreItem xmlns:ds="http://schemas.openxmlformats.org/officeDocument/2006/customXml" ds:itemID="{9A88FB73-474E-4EFD-AF7B-CA20A519BC71}">
  <ds:schemaRefs>
    <ds:schemaRef ds:uri="http://schemas.microsoft.com/sharepoint/v3/contenttype/forms"/>
  </ds:schemaRefs>
</ds:datastoreItem>
</file>

<file path=customXml/itemProps2.xml><?xml version="1.0" encoding="utf-8"?>
<ds:datastoreItem xmlns:ds="http://schemas.openxmlformats.org/officeDocument/2006/customXml" ds:itemID="{F8A40715-2051-402E-A8CA-92FDDD8A91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46f8c27-677d-4463-b24c-358392a29bf1"/>
    <ds:schemaRef ds:uri="ab79bae5-3954-4fc6-b5c7-a632e027fd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C2BFFA9-D6E2-4F43-B46F-FC8FAB171CA1}">
  <ds:schemaRefs>
    <ds:schemaRef ds:uri="http://www.w3.org/XML/1998/namespace"/>
    <ds:schemaRef ds:uri="ab79bae5-3954-4fc6-b5c7-a632e027fd35"/>
    <ds:schemaRef ds:uri="246f8c27-677d-4463-b24c-358392a29bf1"/>
    <ds:schemaRef ds:uri="http://schemas.microsoft.com/office/2006/documentManagement/types"/>
    <ds:schemaRef ds:uri="http://schemas.microsoft.com/office/infopath/2007/PartnerControls"/>
    <ds:schemaRef ds:uri="http://purl.org/dc/dcmitype/"/>
    <ds:schemaRef ds:uri="http://purl.org/dc/terms/"/>
    <ds:schemaRef ds:uri="http://schemas.openxmlformats.org/package/2006/metadata/core-propertie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GP ppt sjabloon</Template>
  <TotalTime>16</TotalTime>
  <Words>4011</Words>
  <Application>Microsoft Office PowerPoint</Application>
  <PresentationFormat>Diavoorstelling (4:3)</PresentationFormat>
  <Paragraphs>578</Paragraphs>
  <Slides>92</Slides>
  <Notes>85</Notes>
  <HiddenSlides>0</HiddenSlides>
  <MMClips>2</MMClips>
  <ScaleCrop>false</ScaleCrop>
  <HeadingPairs>
    <vt:vector size="6" baseType="variant">
      <vt:variant>
        <vt:lpstr>Gebruikte lettertypen</vt:lpstr>
      </vt:variant>
      <vt:variant>
        <vt:i4>7</vt:i4>
      </vt:variant>
      <vt:variant>
        <vt:lpstr>Thema</vt:lpstr>
      </vt:variant>
      <vt:variant>
        <vt:i4>2</vt:i4>
      </vt:variant>
      <vt:variant>
        <vt:lpstr>Diatitels</vt:lpstr>
      </vt:variant>
      <vt:variant>
        <vt:i4>92</vt:i4>
      </vt:variant>
    </vt:vector>
  </HeadingPairs>
  <TitlesOfParts>
    <vt:vector size="101" baseType="lpstr">
      <vt:lpstr>Abadi</vt:lpstr>
      <vt:lpstr>Arial</vt:lpstr>
      <vt:lpstr>Calibri</vt:lpstr>
      <vt:lpstr>Calibri Light</vt:lpstr>
      <vt:lpstr>helvetica</vt:lpstr>
      <vt:lpstr>hurme_no2-webfont</vt:lpstr>
      <vt:lpstr>Roboto</vt:lpstr>
      <vt:lpstr>PPT sjabloon oktober 2015</vt:lpstr>
      <vt:lpstr>Kantoorthema</vt:lpstr>
      <vt:lpstr>PowerPoint-presentatie</vt:lpstr>
      <vt:lpstr>PowerPoint-presentatie</vt:lpstr>
      <vt:lpstr>PowerPoint-presentatie</vt:lpstr>
      <vt:lpstr>PowerPoint-presentatie</vt:lpstr>
      <vt:lpstr>PowerPoint-presentatie</vt:lpstr>
      <vt:lpstr>PowerPoint-presentatie</vt:lpstr>
      <vt:lpstr>Urban mining: une mine à la valeur inimaginable sur terre ! </vt:lpstr>
      <vt:lpstr>PowerPoint-presentatie</vt:lpstr>
      <vt:lpstr>Fer 
</vt:lpstr>
      <vt:lpstr>Étain</vt:lpstr>
      <vt:lpstr>Cuivre</vt:lpstr>
      <vt:lpstr>Chrome</vt:lpstr>
      <vt:lpstr>Or</vt:lpstr>
      <vt:lpstr>Platine</vt:lpstr>
      <vt:lpstr>Cobalt</vt:lpstr>
      <vt:lpstr>Lithium</vt:lpstr>
      <vt:lpstr>PowerPoint-presentatie</vt:lpstr>
      <vt:lpstr>Fer 
</vt:lpstr>
      <vt:lpstr>Fer </vt:lpstr>
      <vt:lpstr>Étain</vt:lpstr>
      <vt:lpstr>Étain</vt:lpstr>
      <vt:lpstr>Cuivre</vt:lpstr>
      <vt:lpstr>Cuivre</vt:lpstr>
      <vt:lpstr>Chrome</vt:lpstr>
      <vt:lpstr>Chrome</vt:lpstr>
      <vt:lpstr>Or</vt:lpstr>
      <vt:lpstr>Or</vt:lpstr>
      <vt:lpstr>Platine</vt:lpstr>
      <vt:lpstr>Platine</vt:lpstr>
      <vt:lpstr>PowerPoint-presentatie</vt:lpstr>
      <vt:lpstr>PowerPoint-presentatie</vt:lpstr>
      <vt:lpstr>Cobalt</vt:lpstr>
      <vt:lpstr>Cobalt</vt:lpstr>
      <vt:lpstr>PowerPoint-presentatie</vt:lpstr>
      <vt:lpstr>PowerPoint-presentatie</vt:lpstr>
      <vt:lpstr>Lithium</vt:lpstr>
      <vt:lpstr>Lithium</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Charlotte Pattyn | GoodPlanet Belgium</dc:creator>
  <cp:lastModifiedBy>Kelly De Leuze | GoodPlanet Belgium</cp:lastModifiedBy>
  <cp:revision>232</cp:revision>
  <dcterms:created xsi:type="dcterms:W3CDTF">2022-02-18T10:29:58Z</dcterms:created>
  <dcterms:modified xsi:type="dcterms:W3CDTF">2022-12-12T10:37:36Z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0x0101001AF46F3814A2C84CB57DE2AF6D620B51</vt:lpwstr>
  </property>
  <property fmtid="{D5CDD505-2E9C-101B-9397-08002B2CF9AE}" pid="3" name="MediaServiceImageTags">
    <vt:lpwstr/>
  </property>
</Properties>
</file>